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2" r:id="rId4"/>
    <p:sldId id="263" r:id="rId5"/>
    <p:sldId id="264" r:id="rId6"/>
    <p:sldId id="265" r:id="rId7"/>
    <p:sldId id="260" r:id="rId8"/>
    <p:sldId id="266" r:id="rId9"/>
    <p:sldId id="267" r:id="rId10"/>
    <p:sldId id="268" r:id="rId11"/>
    <p:sldId id="269" r:id="rId12"/>
    <p:sldId id="270" r:id="rId13"/>
    <p:sldId id="271" r:id="rId14"/>
  </p:sldIdLst>
  <p:sldSz cx="15544800" cy="10058400"/>
  <p:notesSz cx="9144000" cy="6858000"/>
  <p:defaultTextStyle>
    <a:defPPr>
      <a:defRPr lang="en-US"/>
    </a:defPPr>
    <a:lvl1pPr marL="0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1pPr>
    <a:lvl2pPr marL="614477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2pPr>
    <a:lvl3pPr marL="1228954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3pPr>
    <a:lvl4pPr marL="1843430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4pPr>
    <a:lvl5pPr marL="2457907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5pPr>
    <a:lvl6pPr marL="3072384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6pPr>
    <a:lvl7pPr marL="3686861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7pPr>
    <a:lvl8pPr marL="4301338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8pPr>
    <a:lvl9pPr marL="4915814" algn="l" defTabSz="1228954" rtl="0" eaLnBrk="1" latinLnBrk="0" hangingPunct="1">
      <a:defRPr sz="241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8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646133"/>
            <a:ext cx="13213080" cy="3501813"/>
          </a:xfrm>
        </p:spPr>
        <p:txBody>
          <a:bodyPr anchor="b"/>
          <a:lstStyle>
            <a:lvl1pPr algn="ctr">
              <a:defRPr sz="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5282989"/>
            <a:ext cx="11658600" cy="2428451"/>
          </a:xfrm>
        </p:spPr>
        <p:txBody>
          <a:bodyPr/>
          <a:lstStyle>
            <a:lvl1pPr marL="0" indent="0" algn="ctr">
              <a:buNone/>
              <a:defRPr sz="3520"/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7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73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535517"/>
            <a:ext cx="3351848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535517"/>
            <a:ext cx="9861233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7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8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2507618"/>
            <a:ext cx="13407390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6731215"/>
            <a:ext cx="13407390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/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0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2677584"/>
            <a:ext cx="660654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2677584"/>
            <a:ext cx="660654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00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535519"/>
            <a:ext cx="13407390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2465706"/>
            <a:ext cx="6576178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3674110"/>
            <a:ext cx="6576178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2465706"/>
            <a:ext cx="6608565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3674110"/>
            <a:ext cx="6608565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980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11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267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1448226"/>
            <a:ext cx="7869555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80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1448226"/>
            <a:ext cx="7869555" cy="7147983"/>
          </a:xfrm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2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535519"/>
            <a:ext cx="1340739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2677584"/>
            <a:ext cx="1340739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06064-415C-43C4-9809-C2AF4C0BDEEA}" type="datetimeFigureOut">
              <a:rPr lang="en-US" smtClean="0"/>
              <a:t>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9322649"/>
            <a:ext cx="524637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8CD2B-43D0-48D3-99C4-76D220124B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586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FLEET MAINTENANCE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8" y="8065852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53474" y="8021208"/>
            <a:ext cx="742950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cap="all" dirty="0" smtClean="0">
                <a:latin typeface="Stencil Std" panose="04020904080802020404" pitchFamily="82" charset="0"/>
              </a:rPr>
              <a:t>REPORT POLLUTION &amp; ILLEGAL DUMPING</a:t>
            </a:r>
            <a:endParaRPr lang="en-US" sz="2400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3224" y="8470582"/>
            <a:ext cx="1143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80344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t="5534" r="8989" b="14712"/>
          <a:stretch/>
        </p:blipFill>
        <p:spPr>
          <a:xfrm>
            <a:off x="11820250" y="1450241"/>
            <a:ext cx="3198185" cy="21592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79" y="1450241"/>
            <a:ext cx="3206978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9" b="2746"/>
          <a:stretch/>
        </p:blipFill>
        <p:spPr>
          <a:xfrm>
            <a:off x="4295865" y="1450241"/>
            <a:ext cx="3198495" cy="21565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9" y="1450241"/>
            <a:ext cx="3215770" cy="2155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7684" y="4138894"/>
            <a:ext cx="3956539" cy="3204966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Vehicle &amp; Equipment Maintenance/Cleaning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Parts Cleaning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Leaking Vehicles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Fueling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620" y="5111497"/>
            <a:ext cx="3215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Perform maintenance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and cleaning in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designated areas.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Wash parts in designated cleaning stations.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Make sure parts fully drain before removing them.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Park leaking vehicles 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under </a:t>
            </a:r>
            <a:r>
              <a:rPr lang="en-US" sz="1800" dirty="0">
                <a:solidFill>
                  <a:schemeClr val="bg1"/>
                </a:solidFill>
              </a:rPr>
              <a:t>cover.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 a drip pan or absorbents for </a:t>
            </a:r>
            <a:r>
              <a:rPr lang="en-US" sz="1800" dirty="0" smtClean="0">
                <a:solidFill>
                  <a:schemeClr val="bg1"/>
                </a:solidFill>
              </a:rPr>
              <a:t>collection.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Inspect fueling areas often, and clean as needed.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Don’t top off the fuel tank!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Know the locations of the emergency shut-off button and spill kit.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8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streets maintenance: pavement repair</a:t>
            </a: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34885" y="8021208"/>
            <a:ext cx="7459945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pollution </a:t>
            </a:r>
            <a:r>
              <a:rPr lang="en-US" cap="all" dirty="0" smtClean="0">
                <a:latin typeface="Stencil Std" panose="04020904080802020404" pitchFamily="82" charset="0"/>
              </a:rPr>
              <a:t>&amp; </a:t>
            </a:r>
            <a:r>
              <a:rPr lang="en-US" cap="all" dirty="0">
                <a:latin typeface="Stencil Std" panose="04020904080802020404" pitchFamily="82" charset="0"/>
              </a:rPr>
              <a:t>illegal dumping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65102" y="8470582"/>
            <a:ext cx="11254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Be our eyes—look for and report signs of water pollution.</a:t>
            </a:r>
          </a:p>
          <a:p>
            <a:pPr algn="ctr"/>
            <a:r>
              <a:rPr lang="en-US" sz="1800" dirty="0"/>
              <a:t>Signs include odor, an oily sheen on the water’s surface, colored or cloudy water, dead or dying </a:t>
            </a:r>
            <a:r>
              <a:rPr lang="en-US" sz="1800" dirty="0" smtClean="0"/>
              <a:t>fish</a:t>
            </a:r>
            <a:r>
              <a:rPr lang="en-US" sz="1800" dirty="0"/>
              <a:t>, and excess trash.</a:t>
            </a:r>
          </a:p>
          <a:p>
            <a:pPr algn="ctr"/>
            <a:r>
              <a:rPr lang="en-US" sz="1800" dirty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79865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5156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665" y="1450241"/>
            <a:ext cx="3215771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79" y="1443395"/>
            <a:ext cx="3206978" cy="2166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44" y="1453960"/>
            <a:ext cx="3170275" cy="2155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9" y="1453957"/>
            <a:ext cx="3215770" cy="2155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Saw-Cutting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Operations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Asphalt Stockpiles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Stormwater 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Protection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Asphalt Patching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620" y="5086783"/>
            <a:ext cx="3215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Vacuum slurry </a:t>
            </a:r>
            <a:r>
              <a:rPr lang="en-US" sz="1800" dirty="0" smtClean="0">
                <a:solidFill>
                  <a:schemeClr val="bg1"/>
                </a:solidFill>
              </a:rPr>
              <a:t>and cuttings while working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Dispose </a:t>
            </a:r>
            <a:r>
              <a:rPr lang="en-US" sz="1800" dirty="0">
                <a:solidFill>
                  <a:schemeClr val="bg1"/>
                </a:solidFill>
              </a:rPr>
              <a:t>of </a:t>
            </a:r>
            <a:r>
              <a:rPr lang="en-US" sz="1800" dirty="0" smtClean="0">
                <a:solidFill>
                  <a:schemeClr val="bg1"/>
                </a:solidFill>
              </a:rPr>
              <a:t>slurry according </a:t>
            </a:r>
            <a:r>
              <a:rPr lang="en-US" sz="1800" dirty="0">
                <a:solidFill>
                  <a:schemeClr val="bg1"/>
                </a:solidFill>
              </a:rPr>
              <a:t>to </a:t>
            </a:r>
            <a:r>
              <a:rPr lang="en-US" sz="1800" dirty="0" smtClean="0">
                <a:solidFill>
                  <a:schemeClr val="bg1"/>
                </a:solidFill>
              </a:rPr>
              <a:t>established procedures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Locate </a:t>
            </a:r>
            <a:r>
              <a:rPr lang="en-US" sz="1800" dirty="0">
                <a:solidFill>
                  <a:schemeClr val="bg1"/>
                </a:solidFill>
              </a:rPr>
              <a:t>stockpiles </a:t>
            </a:r>
            <a:r>
              <a:rPr lang="en-US" sz="1800" dirty="0" smtClean="0">
                <a:solidFill>
                  <a:schemeClr val="bg1"/>
                </a:solidFill>
              </a:rPr>
              <a:t>on a </a:t>
            </a:r>
            <a:r>
              <a:rPr lang="en-US" sz="1800" dirty="0">
                <a:solidFill>
                  <a:schemeClr val="bg1"/>
                </a:solidFill>
              </a:rPr>
              <a:t>paved surface.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Cover </a:t>
            </a:r>
            <a:r>
              <a:rPr lang="en-US" sz="1800" dirty="0">
                <a:solidFill>
                  <a:schemeClr val="bg1"/>
                </a:solidFill>
              </a:rPr>
              <a:t>the </a:t>
            </a:r>
            <a:r>
              <a:rPr lang="en-US" sz="1800" dirty="0" smtClean="0">
                <a:solidFill>
                  <a:schemeClr val="bg1"/>
                </a:solidFill>
              </a:rPr>
              <a:t>stockpiles to </a:t>
            </a:r>
            <a:r>
              <a:rPr lang="en-US" sz="1800" dirty="0">
                <a:solidFill>
                  <a:schemeClr val="bg1"/>
                </a:solidFill>
              </a:rPr>
              <a:t>prevent </a:t>
            </a:r>
            <a:r>
              <a:rPr lang="en-US" sz="1800" dirty="0" smtClean="0">
                <a:solidFill>
                  <a:schemeClr val="bg1"/>
                </a:solidFill>
              </a:rPr>
              <a:t>contact with </a:t>
            </a:r>
            <a:r>
              <a:rPr lang="en-US" sz="1800" dirty="0">
                <a:solidFill>
                  <a:schemeClr val="bg1"/>
                </a:solidFill>
              </a:rPr>
              <a:t>rain.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Protect inlets while </a:t>
            </a:r>
            <a:r>
              <a:rPr lang="en-US" sz="1800" dirty="0">
                <a:solidFill>
                  <a:schemeClr val="bg1"/>
                </a:solidFill>
              </a:rPr>
              <a:t>working.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appropriate erosion </a:t>
            </a:r>
            <a:r>
              <a:rPr lang="en-US" sz="1800" dirty="0">
                <a:solidFill>
                  <a:schemeClr val="bg1"/>
                </a:solidFill>
              </a:rPr>
              <a:t>and </a:t>
            </a:r>
            <a:r>
              <a:rPr lang="en-US" sz="1800" dirty="0" smtClean="0">
                <a:solidFill>
                  <a:schemeClr val="bg1"/>
                </a:solidFill>
              </a:rPr>
              <a:t>sediment control </a:t>
            </a:r>
            <a:r>
              <a:rPr lang="en-US" sz="1800" dirty="0">
                <a:solidFill>
                  <a:schemeClr val="bg1"/>
                </a:solidFill>
              </a:rPr>
              <a:t>methods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Inspect control methods as needed.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Mix </a:t>
            </a:r>
            <a:r>
              <a:rPr lang="en-US" sz="1800" dirty="0">
                <a:solidFill>
                  <a:schemeClr val="bg1"/>
                </a:solidFill>
              </a:rPr>
              <a:t>only the </a:t>
            </a:r>
            <a:r>
              <a:rPr lang="en-US" sz="1800" dirty="0" smtClean="0">
                <a:solidFill>
                  <a:schemeClr val="bg1"/>
                </a:solidFill>
              </a:rPr>
              <a:t>necessary amount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biodegradable products </a:t>
            </a:r>
            <a:r>
              <a:rPr lang="en-US" sz="1800" dirty="0">
                <a:solidFill>
                  <a:schemeClr val="bg1"/>
                </a:solidFill>
              </a:rPr>
              <a:t>rather </a:t>
            </a:r>
            <a:r>
              <a:rPr lang="en-US" sz="1800" dirty="0" smtClean="0">
                <a:solidFill>
                  <a:schemeClr val="bg1"/>
                </a:solidFill>
              </a:rPr>
              <a:t>than diesel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Sweep </a:t>
            </a:r>
            <a:r>
              <a:rPr lang="en-US" sz="1800" dirty="0">
                <a:solidFill>
                  <a:schemeClr val="bg1"/>
                </a:solidFill>
              </a:rPr>
              <a:t>up </a:t>
            </a:r>
            <a:r>
              <a:rPr lang="en-US" sz="1800" dirty="0" smtClean="0">
                <a:solidFill>
                  <a:schemeClr val="bg1"/>
                </a:solidFill>
              </a:rPr>
              <a:t>and properly </a:t>
            </a:r>
            <a:r>
              <a:rPr lang="en-US" sz="1800" dirty="0">
                <a:solidFill>
                  <a:schemeClr val="bg1"/>
                </a:solidFill>
              </a:rPr>
              <a:t>dispose of </a:t>
            </a:r>
            <a:r>
              <a:rPr lang="en-US" sz="1800" dirty="0" smtClean="0">
                <a:solidFill>
                  <a:schemeClr val="bg1"/>
                </a:solidFill>
              </a:rPr>
              <a:t>all spent </a:t>
            </a:r>
            <a:r>
              <a:rPr lang="en-US" sz="1800" dirty="0">
                <a:solidFill>
                  <a:schemeClr val="bg1"/>
                </a:solidFill>
              </a:rPr>
              <a:t>material.</a:t>
            </a:r>
          </a:p>
        </p:txBody>
      </p:sp>
    </p:spTree>
    <p:extLst>
      <p:ext uri="{BB962C8B-B14F-4D97-AF65-F5344CB8AC3E}">
        <p14:creationId xmlns:p14="http://schemas.microsoft.com/office/powerpoint/2010/main" val="2302241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all" dirty="0">
                <a:latin typeface="Stencil Std" panose="04020904080802020404" pitchFamily="82" charset="0"/>
              </a:rPr>
              <a:t>DO YOUR PART—KEEP POLLUTION OUT OF STORM DRAINS &amp; WATERWAYS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Solid Waste Operations: Trash Collection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68246" y="8021208"/>
            <a:ext cx="736854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 smtClean="0">
                <a:latin typeface="Stencil Std" panose="04020904080802020404" pitchFamily="82" charset="0"/>
              </a:rPr>
              <a:t>REPORT </a:t>
            </a:r>
            <a:r>
              <a:rPr lang="en-US" sz="2400" cap="all" dirty="0" smtClean="0">
                <a:latin typeface="Stencil Std" panose="04020904080802020404" pitchFamily="82" charset="0"/>
              </a:rPr>
              <a:t>POLLUTION</a:t>
            </a:r>
            <a:r>
              <a:rPr lang="en-US" cap="all" dirty="0" smtClean="0">
                <a:latin typeface="Stencil Std" panose="04020904080802020404" pitchFamily="82" charset="0"/>
              </a:rPr>
              <a:t> &amp; ILLEGAL DUMPING</a:t>
            </a:r>
            <a:endParaRPr lang="en-US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8383" y="8470582"/>
            <a:ext cx="11148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764636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6649" y="8249744"/>
            <a:ext cx="164258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036978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398254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2671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entagon 35"/>
          <p:cNvSpPr/>
          <p:nvPr/>
        </p:nvSpPr>
        <p:spPr>
          <a:xfrm rot="16200000">
            <a:off x="1115428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7" name="Pentagon 36"/>
          <p:cNvSpPr/>
          <p:nvPr/>
        </p:nvSpPr>
        <p:spPr>
          <a:xfrm rot="16200000">
            <a:off x="11058498" y="3837834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8" name="Pentagon 37"/>
          <p:cNvSpPr/>
          <p:nvPr/>
        </p:nvSpPr>
        <p:spPr>
          <a:xfrm rot="16200000">
            <a:off x="6086963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9" name="Rectangle 38"/>
          <p:cNvSpPr/>
          <p:nvPr/>
        </p:nvSpPr>
        <p:spPr>
          <a:xfrm>
            <a:off x="577779" y="1368612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549313" y="1368611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10520848" y="1368610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33413" y="4687217"/>
            <a:ext cx="427990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Liquid &amp; Hazardous Waste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05912" y="4675646"/>
            <a:ext cx="427990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Litter Awareness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77448" y="4650932"/>
            <a:ext cx="427990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Spills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3413" y="5190614"/>
            <a:ext cx="4279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Do </a:t>
            </a:r>
            <a:r>
              <a:rPr lang="en-US" sz="1600" dirty="0">
                <a:solidFill>
                  <a:schemeClr val="bg1"/>
                </a:solidFill>
              </a:rPr>
              <a:t>not pick up liquid waste, such </a:t>
            </a:r>
            <a:r>
              <a:rPr lang="en-US" sz="1600" dirty="0" smtClean="0">
                <a:solidFill>
                  <a:schemeClr val="bg1"/>
                </a:solidFill>
              </a:rPr>
              <a:t>as used </a:t>
            </a:r>
            <a:r>
              <a:rPr lang="en-US" sz="1600" dirty="0">
                <a:solidFill>
                  <a:schemeClr val="bg1"/>
                </a:solidFill>
              </a:rPr>
              <a:t>motor oil, paint, antifreeze, </a:t>
            </a:r>
            <a:r>
              <a:rPr lang="en-US" sz="1600" dirty="0" smtClean="0">
                <a:solidFill>
                  <a:schemeClr val="bg1"/>
                </a:solidFill>
              </a:rPr>
              <a:t>cooling liquids</a:t>
            </a:r>
            <a:r>
              <a:rPr lang="en-US" sz="1600" dirty="0">
                <a:solidFill>
                  <a:schemeClr val="bg1"/>
                </a:solidFill>
              </a:rPr>
              <a:t>, and cooking 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Do </a:t>
            </a:r>
            <a:r>
              <a:rPr lang="en-US" sz="1600" dirty="0">
                <a:solidFill>
                  <a:schemeClr val="bg1"/>
                </a:solidFill>
              </a:rPr>
              <a:t>not pick up </a:t>
            </a:r>
            <a:r>
              <a:rPr lang="en-US" sz="1600" dirty="0" smtClean="0">
                <a:solidFill>
                  <a:schemeClr val="bg1"/>
                </a:solidFill>
              </a:rPr>
              <a:t>flammables</a:t>
            </a:r>
            <a:r>
              <a:rPr lang="en-US" sz="1600" dirty="0">
                <a:solidFill>
                  <a:schemeClr val="bg1"/>
                </a:solidFill>
              </a:rPr>
              <a:t>, toxic </a:t>
            </a:r>
            <a:r>
              <a:rPr lang="en-US" sz="1600" dirty="0" smtClean="0">
                <a:solidFill>
                  <a:schemeClr val="bg1"/>
                </a:solidFill>
              </a:rPr>
              <a:t>waste, or </a:t>
            </a:r>
            <a:r>
              <a:rPr lang="en-US" sz="1600" dirty="0">
                <a:solidFill>
                  <a:schemeClr val="bg1"/>
                </a:solidFill>
              </a:rPr>
              <a:t>explosives, such as used batteries</a:t>
            </a:r>
            <a:r>
              <a:rPr lang="en-US" sz="1600" dirty="0" smtClean="0">
                <a:solidFill>
                  <a:schemeClr val="bg1"/>
                </a:solidFill>
              </a:rPr>
              <a:t>, solvents </a:t>
            </a:r>
            <a:r>
              <a:rPr lang="en-US" sz="1600" dirty="0">
                <a:solidFill>
                  <a:schemeClr val="bg1"/>
                </a:solidFill>
              </a:rPr>
              <a:t>and fuels, pesticides </a:t>
            </a:r>
            <a:r>
              <a:rPr lang="en-US" sz="1600" dirty="0" smtClean="0">
                <a:solidFill>
                  <a:schemeClr val="bg1"/>
                </a:solidFill>
              </a:rPr>
              <a:t>and fertilizers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smtClean="0">
                <a:solidFill>
                  <a:schemeClr val="bg1"/>
                </a:solidFill>
              </a:rPr>
              <a:t>fireworks </a:t>
            </a:r>
            <a:r>
              <a:rPr lang="en-US" sz="1600" dirty="0">
                <a:solidFill>
                  <a:schemeClr val="bg1"/>
                </a:solidFill>
              </a:rPr>
              <a:t>and </a:t>
            </a:r>
            <a:r>
              <a:rPr lang="en-US" sz="1600" dirty="0" smtClean="0">
                <a:solidFill>
                  <a:schemeClr val="bg1"/>
                </a:solidFill>
              </a:rPr>
              <a:t>ammunition, fluorescent </a:t>
            </a:r>
            <a:r>
              <a:rPr lang="en-US" sz="1600" dirty="0">
                <a:solidFill>
                  <a:schemeClr val="bg1"/>
                </a:solidFill>
              </a:rPr>
              <a:t>bulbs, and 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pool </a:t>
            </a:r>
            <a:r>
              <a:rPr lang="en-US" sz="1600" dirty="0">
                <a:solidFill>
                  <a:schemeClr val="bg1"/>
                </a:solidFill>
              </a:rPr>
              <a:t>chemicals.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Notify </a:t>
            </a:r>
            <a:r>
              <a:rPr lang="en-US" sz="1600" dirty="0">
                <a:solidFill>
                  <a:schemeClr val="bg1"/>
                </a:solidFill>
              </a:rPr>
              <a:t>residents about household </a:t>
            </a:r>
            <a:r>
              <a:rPr lang="en-US" sz="1600" dirty="0" smtClean="0">
                <a:solidFill>
                  <a:schemeClr val="bg1"/>
                </a:solidFill>
              </a:rPr>
              <a:t>waste collection </a:t>
            </a:r>
            <a:r>
              <a:rPr lang="en-US" sz="1600" dirty="0">
                <a:solidFill>
                  <a:schemeClr val="bg1"/>
                </a:solidFill>
              </a:rPr>
              <a:t>opportunities.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05912" y="5202972"/>
            <a:ext cx="4279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Notify </a:t>
            </a:r>
            <a:r>
              <a:rPr lang="en-US" sz="1600" dirty="0">
                <a:solidFill>
                  <a:schemeClr val="bg1"/>
                </a:solidFill>
              </a:rPr>
              <a:t>residents of persistent </a:t>
            </a:r>
            <a:r>
              <a:rPr lang="en-US" sz="1600" dirty="0" smtClean="0">
                <a:solidFill>
                  <a:schemeClr val="bg1"/>
                </a:solidFill>
              </a:rPr>
              <a:t>problems with </a:t>
            </a:r>
            <a:r>
              <a:rPr lang="en-US" sz="1600" dirty="0">
                <a:solidFill>
                  <a:schemeClr val="bg1"/>
                </a:solidFill>
              </a:rPr>
              <a:t>scattered trash.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Watch </a:t>
            </a:r>
            <a:r>
              <a:rPr lang="en-US" sz="1600" dirty="0">
                <a:solidFill>
                  <a:schemeClr val="bg1"/>
                </a:solidFill>
              </a:rPr>
              <a:t>the area around the hopper </a:t>
            </a:r>
            <a:r>
              <a:rPr lang="en-US" sz="1600" dirty="0" smtClean="0">
                <a:solidFill>
                  <a:schemeClr val="bg1"/>
                </a:solidFill>
              </a:rPr>
              <a:t>and avoid </a:t>
            </a:r>
            <a:r>
              <a:rPr lang="en-US" sz="1600" dirty="0">
                <a:solidFill>
                  <a:schemeClr val="bg1"/>
                </a:solidFill>
              </a:rPr>
              <a:t>leaving litter behind.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Pick </a:t>
            </a:r>
            <a:r>
              <a:rPr lang="en-US" sz="1600" dirty="0">
                <a:solidFill>
                  <a:schemeClr val="bg1"/>
                </a:solidFill>
              </a:rPr>
              <a:t>up any trash that falls from the </a:t>
            </a:r>
            <a:r>
              <a:rPr lang="en-US" sz="1600" dirty="0" smtClean="0">
                <a:solidFill>
                  <a:schemeClr val="bg1"/>
                </a:solidFill>
              </a:rPr>
              <a:t>truck during </a:t>
            </a:r>
            <a:r>
              <a:rPr lang="en-US" sz="1600" dirty="0">
                <a:solidFill>
                  <a:schemeClr val="bg1"/>
                </a:solidFill>
              </a:rPr>
              <a:t>compaction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Cover open-topped trucks or roll-off containers with tarps.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577447" y="5202972"/>
            <a:ext cx="4279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Carry </a:t>
            </a:r>
            <a:r>
              <a:rPr lang="en-US" sz="1600" dirty="0">
                <a:solidFill>
                  <a:schemeClr val="bg1"/>
                </a:solidFill>
              </a:rPr>
              <a:t>spill kits on collection trucks </a:t>
            </a:r>
            <a:r>
              <a:rPr lang="en-US" sz="1600" dirty="0" smtClean="0">
                <a:solidFill>
                  <a:schemeClr val="bg1"/>
                </a:solidFill>
              </a:rPr>
              <a:t>and service </a:t>
            </a:r>
            <a:r>
              <a:rPr lang="en-US" sz="1600" dirty="0">
                <a:solidFill>
                  <a:schemeClr val="bg1"/>
                </a:solidFill>
              </a:rPr>
              <a:t>vehicles. Kits should </a:t>
            </a:r>
            <a:r>
              <a:rPr lang="en-US" sz="1600" dirty="0" smtClean="0">
                <a:solidFill>
                  <a:schemeClr val="bg1"/>
                </a:solidFill>
              </a:rPr>
              <a:t>include brooms</a:t>
            </a:r>
            <a:r>
              <a:rPr lang="en-US" sz="1600" dirty="0">
                <a:solidFill>
                  <a:schemeClr val="bg1"/>
                </a:solidFill>
              </a:rPr>
              <a:t>, shovels, absorbents, </a:t>
            </a:r>
            <a:r>
              <a:rPr lang="en-US" sz="1600" dirty="0" smtClean="0">
                <a:solidFill>
                  <a:schemeClr val="bg1"/>
                </a:solidFill>
              </a:rPr>
              <a:t>pop-up pools</a:t>
            </a:r>
            <a:r>
              <a:rPr lang="en-US" sz="1600" dirty="0">
                <a:solidFill>
                  <a:schemeClr val="bg1"/>
                </a:solidFill>
              </a:rPr>
              <a:t>, and gloves.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Clean </a:t>
            </a:r>
            <a:r>
              <a:rPr lang="en-US" sz="1600" dirty="0">
                <a:solidFill>
                  <a:schemeClr val="bg1"/>
                </a:solidFill>
              </a:rPr>
              <a:t>up spills immediately.</a:t>
            </a:r>
          </a:p>
        </p:txBody>
      </p:sp>
      <p:pic>
        <p:nvPicPr>
          <p:cNvPr id="48" name="Picture Placeholder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47" y="1426450"/>
            <a:ext cx="4279900" cy="2868432"/>
          </a:xfrm>
          <a:prstGeom prst="rect">
            <a:avLst/>
          </a:prstGeom>
        </p:spPr>
      </p:pic>
      <p:pic>
        <p:nvPicPr>
          <p:cNvPr id="49" name="Picture Placeholder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912" y="1426450"/>
            <a:ext cx="4279899" cy="2868432"/>
          </a:xfrm>
          <a:prstGeom prst="rect">
            <a:avLst/>
          </a:prstGeom>
        </p:spPr>
      </p:pic>
      <p:pic>
        <p:nvPicPr>
          <p:cNvPr id="50" name="Picture Placeholder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1426450"/>
            <a:ext cx="4279900" cy="287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5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solid waste vehicle operation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42927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pollution </a:t>
            </a:r>
            <a:r>
              <a:rPr lang="en-US" cap="all" dirty="0" smtClean="0">
                <a:latin typeface="Stencil Std" panose="04020904080802020404" pitchFamily="82" charset="0"/>
              </a:rPr>
              <a:t>&amp; </a:t>
            </a:r>
            <a:r>
              <a:rPr lang="en-US" cap="all" dirty="0">
                <a:latin typeface="Stencil Std" panose="04020904080802020404" pitchFamily="82" charset="0"/>
              </a:rPr>
              <a:t>illegal dumping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60322" y="8470582"/>
            <a:ext cx="11414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Be our eyes—look for and report signs of water pollution.</a:t>
            </a:r>
          </a:p>
          <a:p>
            <a:pPr algn="ctr"/>
            <a:r>
              <a:rPr lang="en-US" sz="1800" dirty="0"/>
              <a:t>Signs include odor, an oily sheen on the water’s surface, colored or cloudy water, dead or dying </a:t>
            </a:r>
            <a:r>
              <a:rPr lang="en-US" sz="1800" dirty="0" smtClean="0"/>
              <a:t>fish</a:t>
            </a:r>
            <a:r>
              <a:rPr lang="en-US" sz="1800" dirty="0"/>
              <a:t>, and excess trash.</a:t>
            </a:r>
          </a:p>
          <a:p>
            <a:pPr algn="ctr"/>
            <a:r>
              <a:rPr lang="en-US" sz="1800" dirty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79822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423" y="1450241"/>
            <a:ext cx="3161060" cy="20038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2"/>
          <a:stretch/>
        </p:blipFill>
        <p:spPr>
          <a:xfrm>
            <a:off x="8047179" y="1450241"/>
            <a:ext cx="3206978" cy="1990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8"/>
          <a:stretch/>
        </p:blipFill>
        <p:spPr>
          <a:xfrm>
            <a:off x="4282897" y="1450241"/>
            <a:ext cx="3215769" cy="1978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2"/>
          <a:stretch/>
        </p:blipFill>
        <p:spPr>
          <a:xfrm>
            <a:off x="561743" y="1450242"/>
            <a:ext cx="3111937" cy="1966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Leaks &amp; Spills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Malfunctioning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Equipment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Washing Vehicles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Hopper Drain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620" y="5086783"/>
            <a:ext cx="32157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Check </a:t>
            </a:r>
            <a:r>
              <a:rPr lang="en-US" sz="1800" dirty="0">
                <a:solidFill>
                  <a:schemeClr val="bg1"/>
                </a:solidFill>
              </a:rPr>
              <a:t>vehicles frequently </a:t>
            </a:r>
            <a:r>
              <a:rPr lang="en-US" sz="1800" dirty="0" smtClean="0">
                <a:solidFill>
                  <a:schemeClr val="bg1"/>
                </a:solidFill>
              </a:rPr>
              <a:t>for leaking </a:t>
            </a:r>
            <a:r>
              <a:rPr lang="en-US" sz="1800" dirty="0">
                <a:solidFill>
                  <a:schemeClr val="bg1"/>
                </a:solidFill>
              </a:rPr>
              <a:t>fluids. </a:t>
            </a:r>
            <a:r>
              <a:rPr lang="en-US" sz="1800" dirty="0" smtClean="0">
                <a:solidFill>
                  <a:schemeClr val="bg1"/>
                </a:solidFill>
              </a:rPr>
              <a:t>Notify supervisors </a:t>
            </a:r>
            <a:r>
              <a:rPr lang="en-US" sz="1800" dirty="0">
                <a:solidFill>
                  <a:schemeClr val="bg1"/>
                </a:solidFill>
              </a:rPr>
              <a:t>of major leaks.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If </a:t>
            </a:r>
            <a:r>
              <a:rPr lang="en-US" sz="1800" dirty="0">
                <a:solidFill>
                  <a:schemeClr val="bg1"/>
                </a:solidFill>
              </a:rPr>
              <a:t>a major leak occurs, </a:t>
            </a:r>
            <a:r>
              <a:rPr lang="en-US" sz="1800" dirty="0" smtClean="0">
                <a:solidFill>
                  <a:schemeClr val="bg1"/>
                </a:solidFill>
              </a:rPr>
              <a:t>take steps </a:t>
            </a:r>
            <a:r>
              <a:rPr lang="en-US" sz="1800" dirty="0">
                <a:solidFill>
                  <a:schemeClr val="bg1"/>
                </a:solidFill>
              </a:rPr>
              <a:t>to stop the leak </a:t>
            </a:r>
            <a:r>
              <a:rPr lang="en-US" sz="1800" dirty="0" smtClean="0">
                <a:solidFill>
                  <a:schemeClr val="bg1"/>
                </a:solidFill>
              </a:rPr>
              <a:t>if possible</a:t>
            </a:r>
            <a:r>
              <a:rPr lang="en-US" sz="1800" dirty="0">
                <a:solidFill>
                  <a:schemeClr val="bg1"/>
                </a:solidFill>
              </a:rPr>
              <a:t>. Contain the </a:t>
            </a:r>
            <a:r>
              <a:rPr lang="en-US" sz="1800" dirty="0" smtClean="0">
                <a:solidFill>
                  <a:schemeClr val="bg1"/>
                </a:solidFill>
              </a:rPr>
              <a:t>leak using </a:t>
            </a:r>
            <a:r>
              <a:rPr lang="en-US" sz="1800" dirty="0">
                <a:solidFill>
                  <a:schemeClr val="bg1"/>
                </a:solidFill>
              </a:rPr>
              <a:t>absorbents.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Immediately </a:t>
            </a:r>
            <a:r>
              <a:rPr lang="en-US" sz="1800" dirty="0">
                <a:solidFill>
                  <a:schemeClr val="bg1"/>
                </a:solidFill>
              </a:rPr>
              <a:t>clean up spills.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Report </a:t>
            </a:r>
            <a:r>
              <a:rPr lang="en-US" sz="1800" dirty="0">
                <a:solidFill>
                  <a:schemeClr val="bg1"/>
                </a:solidFill>
              </a:rPr>
              <a:t>any </a:t>
            </a:r>
            <a:r>
              <a:rPr lang="en-US" sz="1800" dirty="0" smtClean="0">
                <a:solidFill>
                  <a:schemeClr val="bg1"/>
                </a:solidFill>
              </a:rPr>
              <a:t>malfunctioning equipment </a:t>
            </a:r>
            <a:r>
              <a:rPr lang="en-US" sz="1800" dirty="0">
                <a:solidFill>
                  <a:schemeClr val="bg1"/>
                </a:solidFill>
              </a:rPr>
              <a:t>to supervisors.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Wash </a:t>
            </a:r>
            <a:r>
              <a:rPr lang="en-US" sz="1800" dirty="0">
                <a:solidFill>
                  <a:schemeClr val="bg1"/>
                </a:solidFill>
              </a:rPr>
              <a:t>collection trucks only </a:t>
            </a:r>
            <a:r>
              <a:rPr lang="en-US" sz="1800" dirty="0" smtClean="0">
                <a:solidFill>
                  <a:schemeClr val="bg1"/>
                </a:solidFill>
              </a:rPr>
              <a:t>in facilities </a:t>
            </a:r>
            <a:r>
              <a:rPr lang="en-US" sz="1800" dirty="0">
                <a:solidFill>
                  <a:schemeClr val="bg1"/>
                </a:solidFill>
              </a:rPr>
              <a:t>where wash </a:t>
            </a:r>
            <a:r>
              <a:rPr lang="en-US" sz="1800" dirty="0" smtClean="0">
                <a:solidFill>
                  <a:schemeClr val="bg1"/>
                </a:solidFill>
              </a:rPr>
              <a:t>water either </a:t>
            </a:r>
            <a:r>
              <a:rPr lang="en-US" sz="1800" dirty="0">
                <a:solidFill>
                  <a:schemeClr val="bg1"/>
                </a:solidFill>
              </a:rPr>
              <a:t>drains to the </a:t>
            </a:r>
            <a:r>
              <a:rPr lang="en-US" sz="1800" dirty="0" smtClean="0">
                <a:solidFill>
                  <a:schemeClr val="bg1"/>
                </a:solidFill>
              </a:rPr>
              <a:t>sanitary sewer </a:t>
            </a:r>
            <a:r>
              <a:rPr lang="en-US" sz="1800" dirty="0">
                <a:solidFill>
                  <a:schemeClr val="bg1"/>
                </a:solidFill>
              </a:rPr>
              <a:t>system or is </a:t>
            </a:r>
            <a:r>
              <a:rPr lang="en-US" sz="1800" dirty="0" smtClean="0">
                <a:solidFill>
                  <a:schemeClr val="bg1"/>
                </a:solidFill>
              </a:rPr>
              <a:t>collected and </a:t>
            </a:r>
            <a:r>
              <a:rPr lang="en-US" sz="1800" dirty="0">
                <a:solidFill>
                  <a:schemeClr val="bg1"/>
                </a:solidFill>
              </a:rPr>
              <a:t>recycled.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Make </a:t>
            </a:r>
            <a:r>
              <a:rPr lang="en-US" sz="1800" dirty="0">
                <a:solidFill>
                  <a:schemeClr val="bg1"/>
                </a:solidFill>
              </a:rPr>
              <a:t>sure that hopper </a:t>
            </a:r>
            <a:r>
              <a:rPr lang="en-US" sz="1800" dirty="0" smtClean="0">
                <a:solidFill>
                  <a:schemeClr val="bg1"/>
                </a:solidFill>
              </a:rPr>
              <a:t>drain plugs </a:t>
            </a:r>
            <a:r>
              <a:rPr lang="en-US" sz="1800" dirty="0">
                <a:solidFill>
                  <a:schemeClr val="bg1"/>
                </a:solidFill>
              </a:rPr>
              <a:t>are always sealed </a:t>
            </a:r>
            <a:r>
              <a:rPr lang="en-US" sz="1800" dirty="0" smtClean="0">
                <a:solidFill>
                  <a:schemeClr val="bg1"/>
                </a:solidFill>
              </a:rPr>
              <a:t>during collection.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84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water main repair / dewatering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6706" y="1310640"/>
            <a:ext cx="3485271" cy="65551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26017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pollution </a:t>
            </a:r>
            <a:r>
              <a:rPr lang="en-US" cap="all" dirty="0" smtClean="0">
                <a:latin typeface="Stencil Std" panose="04020904080802020404" pitchFamily="82" charset="0"/>
              </a:rPr>
              <a:t>&amp; </a:t>
            </a:r>
            <a:r>
              <a:rPr lang="en-US" cap="all" dirty="0">
                <a:latin typeface="Stencil Std" panose="04020904080802020404" pitchFamily="82" charset="0"/>
              </a:rPr>
              <a:t>illegal dumping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11052" y="8470582"/>
            <a:ext cx="11079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Be our eyes—look for and report signs of water pollution.</a:t>
            </a:r>
          </a:p>
          <a:p>
            <a:pPr algn="ctr"/>
            <a:r>
              <a:rPr lang="en-US" sz="1800" dirty="0"/>
              <a:t>Signs include odor, an oily sheen on the water’s surface, colored or cloudy water, dead or dying </a:t>
            </a:r>
            <a:r>
              <a:rPr lang="en-US" sz="1800" dirty="0" smtClean="0"/>
              <a:t>fish</a:t>
            </a:r>
            <a:r>
              <a:rPr lang="en-US" sz="1800" dirty="0"/>
              <a:t>, and excess trash.</a:t>
            </a:r>
          </a:p>
          <a:p>
            <a:pPr algn="ctr"/>
            <a:r>
              <a:rPr lang="en-US" sz="1800" dirty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62912" y="9645729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5"/>
          <a:stretch/>
        </p:blipFill>
        <p:spPr>
          <a:xfrm>
            <a:off x="11820250" y="1453958"/>
            <a:ext cx="3198185" cy="2023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3"/>
          <a:stretch/>
        </p:blipFill>
        <p:spPr>
          <a:xfrm>
            <a:off x="8047179" y="1453958"/>
            <a:ext cx="3206978" cy="2047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9"/>
          <a:stretch/>
        </p:blipFill>
        <p:spPr>
          <a:xfrm>
            <a:off x="4282897" y="1453957"/>
            <a:ext cx="3215768" cy="2071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9"/>
          <a:stretch/>
        </p:blipFill>
        <p:spPr>
          <a:xfrm>
            <a:off x="518619" y="1453957"/>
            <a:ext cx="3215770" cy="2071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Stormwater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Protection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Dechlorination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Cleanup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Reporting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620" y="5086783"/>
            <a:ext cx="3215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Protect </a:t>
            </a:r>
            <a:r>
              <a:rPr lang="en-US" sz="1600" dirty="0">
                <a:solidFill>
                  <a:schemeClr val="bg1"/>
                </a:solidFill>
              </a:rPr>
              <a:t>inlets </a:t>
            </a:r>
            <a:r>
              <a:rPr lang="en-US" sz="1600" dirty="0" smtClean="0">
                <a:solidFill>
                  <a:schemeClr val="bg1"/>
                </a:solidFill>
              </a:rPr>
              <a:t>while dewatering for sediment removal.</a:t>
            </a:r>
            <a:endParaRPr lang="en-US" sz="16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Use </a:t>
            </a:r>
            <a:r>
              <a:rPr lang="en-US" sz="1600" dirty="0">
                <a:solidFill>
                  <a:schemeClr val="bg1"/>
                </a:solidFill>
              </a:rPr>
              <a:t>appropriate </a:t>
            </a:r>
            <a:r>
              <a:rPr lang="en-US" sz="1600" dirty="0" smtClean="0">
                <a:solidFill>
                  <a:schemeClr val="bg1"/>
                </a:solidFill>
              </a:rPr>
              <a:t>erosion and </a:t>
            </a:r>
            <a:r>
              <a:rPr lang="en-US" sz="1600" dirty="0">
                <a:solidFill>
                  <a:schemeClr val="bg1"/>
                </a:solidFill>
              </a:rPr>
              <a:t>sediment </a:t>
            </a:r>
            <a:r>
              <a:rPr lang="en-US" sz="1600" dirty="0" smtClean="0">
                <a:solidFill>
                  <a:schemeClr val="bg1"/>
                </a:solidFill>
              </a:rPr>
              <a:t>control methods.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Potable </a:t>
            </a:r>
            <a:r>
              <a:rPr lang="en-US" sz="1600" dirty="0">
                <a:solidFill>
                  <a:schemeClr val="bg1"/>
                </a:solidFill>
              </a:rPr>
              <a:t>water </a:t>
            </a:r>
            <a:r>
              <a:rPr lang="en-US" sz="1600" dirty="0" smtClean="0">
                <a:solidFill>
                  <a:schemeClr val="bg1"/>
                </a:solidFill>
              </a:rPr>
              <a:t>releases must </a:t>
            </a:r>
            <a:r>
              <a:rPr lang="en-US" sz="1600" dirty="0">
                <a:solidFill>
                  <a:schemeClr val="bg1"/>
                </a:solidFill>
              </a:rPr>
              <a:t>be dechlorinated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At </a:t>
            </a:r>
            <a:r>
              <a:rPr lang="en-US" sz="1600" dirty="0">
                <a:solidFill>
                  <a:schemeClr val="bg1"/>
                </a:solidFill>
              </a:rPr>
              <a:t>the end of </a:t>
            </a:r>
            <a:r>
              <a:rPr lang="en-US" sz="1600" dirty="0" smtClean="0">
                <a:solidFill>
                  <a:schemeClr val="bg1"/>
                </a:solidFill>
              </a:rPr>
              <a:t>the discharge </a:t>
            </a:r>
            <a:r>
              <a:rPr lang="en-US" sz="1600" dirty="0">
                <a:solidFill>
                  <a:schemeClr val="bg1"/>
                </a:solidFill>
              </a:rPr>
              <a:t>event</a:t>
            </a:r>
            <a:r>
              <a:rPr lang="en-US" sz="1600" dirty="0" smtClean="0">
                <a:solidFill>
                  <a:schemeClr val="bg1"/>
                </a:solidFill>
              </a:rPr>
              <a:t>, dechlorination agents must </a:t>
            </a:r>
            <a:r>
              <a:rPr lang="en-US" sz="1600" dirty="0">
                <a:solidFill>
                  <a:schemeClr val="bg1"/>
                </a:solidFill>
              </a:rPr>
              <a:t>be removed.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Clean </a:t>
            </a:r>
            <a:r>
              <a:rPr lang="en-US" sz="1600" dirty="0">
                <a:solidFill>
                  <a:schemeClr val="bg1"/>
                </a:solidFill>
              </a:rPr>
              <a:t>up </a:t>
            </a:r>
            <a:r>
              <a:rPr lang="en-US" sz="1600" dirty="0" smtClean="0">
                <a:solidFill>
                  <a:schemeClr val="bg1"/>
                </a:solidFill>
              </a:rPr>
              <a:t>sediment from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the street and inlet protection.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Use a street sweeper if needed.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Do not wash sediments down the storm drain.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Report </a:t>
            </a:r>
            <a:r>
              <a:rPr lang="en-US" sz="1600" dirty="0">
                <a:solidFill>
                  <a:schemeClr val="bg1"/>
                </a:solidFill>
              </a:rPr>
              <a:t>spills, </a:t>
            </a:r>
            <a:r>
              <a:rPr lang="en-US" sz="1600" dirty="0" smtClean="0">
                <a:solidFill>
                  <a:schemeClr val="bg1"/>
                </a:solidFill>
              </a:rPr>
              <a:t>accidental discharges</a:t>
            </a:r>
            <a:r>
              <a:rPr lang="en-US" sz="1600" dirty="0">
                <a:solidFill>
                  <a:schemeClr val="bg1"/>
                </a:solidFill>
              </a:rPr>
              <a:t>, and </a:t>
            </a:r>
            <a:r>
              <a:rPr lang="en-US" sz="1600" dirty="0" smtClean="0">
                <a:solidFill>
                  <a:schemeClr val="bg1"/>
                </a:solidFill>
              </a:rPr>
              <a:t>fish </a:t>
            </a:r>
            <a:r>
              <a:rPr lang="en-US" sz="1600" dirty="0">
                <a:solidFill>
                  <a:schemeClr val="bg1"/>
                </a:solidFill>
              </a:rPr>
              <a:t>kills </a:t>
            </a:r>
            <a:r>
              <a:rPr lang="en-US" sz="1600" dirty="0" smtClean="0">
                <a:solidFill>
                  <a:schemeClr val="bg1"/>
                </a:solidFill>
              </a:rPr>
              <a:t>to supervisors </a:t>
            </a:r>
            <a:r>
              <a:rPr lang="en-US" sz="1600" dirty="0">
                <a:solidFill>
                  <a:schemeClr val="bg1"/>
                </a:solidFill>
              </a:rPr>
              <a:t>immediately.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Supervisors will report appropriate spills to TCEQ </a:t>
            </a:r>
            <a:r>
              <a:rPr lang="en-US" sz="1600" dirty="0">
                <a:solidFill>
                  <a:schemeClr val="bg1"/>
                </a:solidFill>
              </a:rPr>
              <a:t>within 24 </a:t>
            </a:r>
            <a:r>
              <a:rPr lang="en-US" sz="1600" dirty="0" smtClean="0">
                <a:solidFill>
                  <a:schemeClr val="bg1"/>
                </a:solidFill>
              </a:rPr>
              <a:t>hours, and will report fish </a:t>
            </a:r>
            <a:r>
              <a:rPr lang="en-US" sz="1600" dirty="0">
                <a:solidFill>
                  <a:schemeClr val="bg1"/>
                </a:solidFill>
              </a:rPr>
              <a:t>kills </a:t>
            </a:r>
            <a:r>
              <a:rPr lang="en-US" sz="1600" dirty="0" smtClean="0">
                <a:solidFill>
                  <a:schemeClr val="bg1"/>
                </a:solidFill>
              </a:rPr>
              <a:t>to TCEQ </a:t>
            </a:r>
            <a:r>
              <a:rPr lang="en-US" sz="1600" dirty="0">
                <a:solidFill>
                  <a:schemeClr val="bg1"/>
                </a:solidFill>
              </a:rPr>
              <a:t>and </a:t>
            </a:r>
            <a:r>
              <a:rPr lang="en-US" sz="1600" dirty="0" smtClean="0">
                <a:solidFill>
                  <a:schemeClr val="bg1"/>
                </a:solidFill>
              </a:rPr>
              <a:t>TPWD immediately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8496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FLEET MAINTENANCE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81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40736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 smtClean="0">
                <a:latin typeface="Stencil Std" panose="04020904080802020404" pitchFamily="82" charset="0"/>
              </a:rPr>
              <a:t>REPORT </a:t>
            </a:r>
            <a:r>
              <a:rPr lang="en-US" sz="2400" cap="all" dirty="0" smtClean="0">
                <a:latin typeface="Stencil Std" panose="04020904080802020404" pitchFamily="82" charset="0"/>
              </a:rPr>
              <a:t>POLLUTION</a:t>
            </a:r>
            <a:r>
              <a:rPr lang="en-US" cap="all" dirty="0" smtClean="0">
                <a:latin typeface="Stencil Std" panose="04020904080802020404" pitchFamily="82" charset="0"/>
              </a:rPr>
              <a:t> &amp; ILLEGAL DUMPING</a:t>
            </a:r>
            <a:endParaRPr lang="en-US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87671" y="8470582"/>
            <a:ext cx="1115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77631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33439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537" y="1450241"/>
            <a:ext cx="3167605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569" y="1450241"/>
            <a:ext cx="3174979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75" y="1450241"/>
            <a:ext cx="3107878" cy="2155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8" y="1450241"/>
            <a:ext cx="3282493" cy="2155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Spills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74107" y="4277044"/>
            <a:ext cx="322456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Cleaning Outside 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Work Areas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77044"/>
            <a:ext cx="3206954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Cleaning Shop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77044"/>
            <a:ext cx="3183671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Used Fluid, Filter, &amp; Battery Disposal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620" y="5111497"/>
            <a:ext cx="32157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Clean up spills immediately.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 a drip pan or absorbents for </a:t>
            </a:r>
            <a:r>
              <a:rPr lang="en-US" sz="1800" dirty="0" smtClean="0">
                <a:solidFill>
                  <a:schemeClr val="bg1"/>
                </a:solidFill>
              </a:rPr>
              <a:t>collection.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Place spent absorbents into appropriately labeled disposal containers.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Clean regularly. Take extra precaution if rain is forecast.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 dry methods such as sweeping—don’t hose down the work area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Make sure that trash receptacles are emptied as needed.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 dry methods for cleaning when possible.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Dispose of mop water properly. It should go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into the sanitary sewer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Promptly dispose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of waste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Store items under cover or in secondary containment.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Store used fluids in labeled containers.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Recycle or properly dispose of used fluids, hydraulic filters, and batteries.</a:t>
            </a:r>
          </a:p>
        </p:txBody>
      </p:sp>
    </p:spTree>
    <p:extLst>
      <p:ext uri="{BB962C8B-B14F-4D97-AF65-F5344CB8AC3E}">
        <p14:creationId xmlns:p14="http://schemas.microsoft.com/office/powerpoint/2010/main" val="330120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MATERIALS STORAGE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81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53783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 smtClean="0">
                <a:latin typeface="Stencil Std" panose="04020904080802020404" pitchFamily="82" charset="0"/>
              </a:rPr>
              <a:t>REPORT </a:t>
            </a:r>
            <a:r>
              <a:rPr lang="en-US" sz="2400" cap="all" dirty="0" smtClean="0">
                <a:latin typeface="Stencil Std" panose="04020904080802020404" pitchFamily="82" charset="0"/>
              </a:rPr>
              <a:t>POLLUTION</a:t>
            </a:r>
            <a:r>
              <a:rPr lang="en-US" cap="all" dirty="0" smtClean="0">
                <a:latin typeface="Stencil Std" panose="04020904080802020404" pitchFamily="82" charset="0"/>
              </a:rPr>
              <a:t> &amp; ILLEGAL DUMPING</a:t>
            </a:r>
            <a:endParaRPr lang="en-US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2618" y="8470582"/>
            <a:ext cx="11231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90678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33439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59"/>
          <a:stretch/>
        </p:blipFill>
        <p:spPr>
          <a:xfrm>
            <a:off x="11808174" y="1449296"/>
            <a:ext cx="3210330" cy="213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79" y="1449296"/>
            <a:ext cx="3206978" cy="2109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13" y="1449296"/>
            <a:ext cx="3233352" cy="20906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7"/>
          <a:stretch/>
        </p:blipFill>
        <p:spPr>
          <a:xfrm>
            <a:off x="523641" y="1449296"/>
            <a:ext cx="3210748" cy="2094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Instructions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&amp; Procedures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Safe Materials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Storage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Containers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Spill-Trapping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Devices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620" y="5111497"/>
            <a:ext cx="3215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Follow label or </a:t>
            </a:r>
            <a:r>
              <a:rPr lang="en-US" sz="1800" dirty="0">
                <a:solidFill>
                  <a:schemeClr val="bg1"/>
                </a:solidFill>
              </a:rPr>
              <a:t>safety data </a:t>
            </a:r>
            <a:r>
              <a:rPr lang="en-US" sz="1800" dirty="0" smtClean="0">
                <a:solidFill>
                  <a:schemeClr val="bg1"/>
                </a:solidFill>
              </a:rPr>
              <a:t>sheet (</a:t>
            </a:r>
            <a:r>
              <a:rPr lang="en-US" sz="1800" dirty="0">
                <a:solidFill>
                  <a:schemeClr val="bg1"/>
                </a:solidFill>
              </a:rPr>
              <a:t>SDS) </a:t>
            </a:r>
            <a:r>
              <a:rPr lang="en-US" sz="1800" dirty="0" smtClean="0">
                <a:solidFill>
                  <a:schemeClr val="bg1"/>
                </a:solidFill>
              </a:rPr>
              <a:t>instructions and established procedures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Contact supervisors with </a:t>
            </a:r>
            <a:r>
              <a:rPr lang="en-US" sz="1800" dirty="0">
                <a:solidFill>
                  <a:schemeClr val="bg1"/>
                </a:solidFill>
              </a:rPr>
              <a:t>questions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Store materials </a:t>
            </a:r>
            <a:r>
              <a:rPr lang="en-US" sz="1800" dirty="0" smtClean="0">
                <a:solidFill>
                  <a:schemeClr val="bg1"/>
                </a:solidFill>
              </a:rPr>
              <a:t>away from high-traffic areas (ideally</a:t>
            </a:r>
            <a:r>
              <a:rPr lang="en-US" sz="1800" dirty="0">
                <a:solidFill>
                  <a:schemeClr val="bg1"/>
                </a:solidFill>
              </a:rPr>
              <a:t>, indoors </a:t>
            </a:r>
            <a:r>
              <a:rPr lang="en-US" sz="1800" dirty="0" smtClean="0">
                <a:solidFill>
                  <a:schemeClr val="bg1"/>
                </a:solidFill>
              </a:rPr>
              <a:t>in sealed </a:t>
            </a:r>
            <a:r>
              <a:rPr lang="en-US" sz="1800" dirty="0">
                <a:solidFill>
                  <a:schemeClr val="bg1"/>
                </a:solidFill>
              </a:rPr>
              <a:t>containers).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</a:t>
            </a:r>
            <a:r>
              <a:rPr lang="en-US" sz="1800" dirty="0">
                <a:solidFill>
                  <a:schemeClr val="bg1"/>
                </a:solidFill>
              </a:rPr>
              <a:t>original or </a:t>
            </a:r>
            <a:r>
              <a:rPr lang="en-US" sz="1800" dirty="0" smtClean="0">
                <a:solidFill>
                  <a:schemeClr val="bg1"/>
                </a:solidFill>
              </a:rPr>
              <a:t>clearly labeled replacement containers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Keep </a:t>
            </a:r>
            <a:r>
              <a:rPr lang="en-US" sz="1800" dirty="0" smtClean="0">
                <a:solidFill>
                  <a:schemeClr val="bg1"/>
                </a:solidFill>
              </a:rPr>
              <a:t>containers closed </a:t>
            </a:r>
            <a:r>
              <a:rPr lang="en-US" sz="1800" dirty="0">
                <a:solidFill>
                  <a:schemeClr val="bg1"/>
                </a:solidFill>
              </a:rPr>
              <a:t>or </a:t>
            </a:r>
            <a:r>
              <a:rPr lang="en-US" sz="1800" dirty="0" smtClean="0">
                <a:solidFill>
                  <a:schemeClr val="bg1"/>
                </a:solidFill>
              </a:rPr>
              <a:t>sealed when </a:t>
            </a:r>
            <a:r>
              <a:rPr lang="en-US" sz="1800" dirty="0">
                <a:solidFill>
                  <a:schemeClr val="bg1"/>
                </a:solidFill>
              </a:rPr>
              <a:t>not in 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Inspect containers regularly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Replace </a:t>
            </a:r>
            <a:r>
              <a:rPr lang="en-US" sz="1800" dirty="0">
                <a:solidFill>
                  <a:schemeClr val="bg1"/>
                </a:solidFill>
              </a:rPr>
              <a:t>any </a:t>
            </a:r>
            <a:r>
              <a:rPr lang="en-US" sz="1800" dirty="0" smtClean="0">
                <a:solidFill>
                  <a:schemeClr val="bg1"/>
                </a:solidFill>
              </a:rPr>
              <a:t>damaged containers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Store materials on </a:t>
            </a:r>
            <a:r>
              <a:rPr lang="en-US" sz="1800" dirty="0">
                <a:solidFill>
                  <a:schemeClr val="bg1"/>
                </a:solidFill>
              </a:rPr>
              <a:t>a spill </a:t>
            </a:r>
            <a:r>
              <a:rPr lang="en-US" sz="1800" dirty="0" smtClean="0">
                <a:solidFill>
                  <a:schemeClr val="bg1"/>
                </a:solidFill>
              </a:rPr>
              <a:t>containment base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Border </a:t>
            </a:r>
            <a:r>
              <a:rPr lang="en-US" sz="1800" dirty="0">
                <a:solidFill>
                  <a:schemeClr val="bg1"/>
                </a:solidFill>
              </a:rPr>
              <a:t>storage </a:t>
            </a:r>
            <a:r>
              <a:rPr lang="en-US" sz="1800" dirty="0" smtClean="0">
                <a:solidFill>
                  <a:schemeClr val="bg1"/>
                </a:solidFill>
              </a:rPr>
              <a:t>areas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with </a:t>
            </a:r>
            <a:r>
              <a:rPr lang="en-US" sz="1800" dirty="0">
                <a:solidFill>
                  <a:schemeClr val="bg1"/>
                </a:solidFill>
              </a:rPr>
              <a:t>a curb, berm, </a:t>
            </a:r>
            <a:r>
              <a:rPr lang="en-US" sz="1800" dirty="0" smtClean="0">
                <a:solidFill>
                  <a:schemeClr val="bg1"/>
                </a:solidFill>
              </a:rPr>
              <a:t>or similar </a:t>
            </a:r>
            <a:r>
              <a:rPr lang="en-US" sz="1800" dirty="0">
                <a:solidFill>
                  <a:schemeClr val="bg1"/>
                </a:solidFill>
              </a:rPr>
              <a:t>method.</a:t>
            </a:r>
          </a:p>
        </p:txBody>
      </p:sp>
    </p:spTree>
    <p:extLst>
      <p:ext uri="{BB962C8B-B14F-4D97-AF65-F5344CB8AC3E}">
        <p14:creationId xmlns:p14="http://schemas.microsoft.com/office/powerpoint/2010/main" val="326849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SPILLS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4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40213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large or hazardous spills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5288" y="8470582"/>
            <a:ext cx="1043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Immediately report large or hazardous spills to your supervisor or environmental department </a:t>
            </a:r>
            <a:r>
              <a:rPr lang="en-US" sz="1800" dirty="0" smtClean="0"/>
              <a:t>staff.</a:t>
            </a:r>
            <a:endParaRPr lang="en-US" sz="1800" dirty="0"/>
          </a:p>
          <a:p>
            <a:pPr algn="ctr"/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77108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471" y="1450241"/>
            <a:ext cx="3204964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302" y="1450241"/>
            <a:ext cx="3158685" cy="21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896" y="1464610"/>
            <a:ext cx="3215769" cy="21342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9" y="1475640"/>
            <a:ext cx="3215770" cy="2112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49866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Instructions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&amp; Procedures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Containment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16393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Cleanup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Disposal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620" y="5111497"/>
            <a:ext cx="32157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Follow </a:t>
            </a:r>
            <a:r>
              <a:rPr lang="en-US" sz="1800" dirty="0">
                <a:solidFill>
                  <a:schemeClr val="bg1"/>
                </a:solidFill>
              </a:rPr>
              <a:t>cleanup </a:t>
            </a:r>
            <a:r>
              <a:rPr lang="en-US" sz="1800" dirty="0" smtClean="0">
                <a:solidFill>
                  <a:schemeClr val="bg1"/>
                </a:solidFill>
              </a:rPr>
              <a:t>instructions specified </a:t>
            </a:r>
            <a:r>
              <a:rPr lang="en-US" sz="1800" dirty="0">
                <a:solidFill>
                  <a:schemeClr val="bg1"/>
                </a:solidFill>
              </a:rPr>
              <a:t>on the label or </a:t>
            </a:r>
            <a:r>
              <a:rPr lang="en-US" sz="1800" dirty="0" smtClean="0">
                <a:solidFill>
                  <a:schemeClr val="bg1"/>
                </a:solidFill>
              </a:rPr>
              <a:t>safety data </a:t>
            </a:r>
            <a:r>
              <a:rPr lang="en-US" sz="1800" dirty="0">
                <a:solidFill>
                  <a:schemeClr val="bg1"/>
                </a:solidFill>
              </a:rPr>
              <a:t>sheet (SDS) </a:t>
            </a:r>
            <a:r>
              <a:rPr lang="en-US" sz="1800" dirty="0" smtClean="0">
                <a:solidFill>
                  <a:schemeClr val="bg1"/>
                </a:solidFill>
              </a:rPr>
              <a:t>and established </a:t>
            </a:r>
            <a:r>
              <a:rPr lang="en-US" sz="1800" dirty="0">
                <a:solidFill>
                  <a:schemeClr val="bg1"/>
                </a:solidFill>
              </a:rPr>
              <a:t>procedures.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Contact </a:t>
            </a:r>
            <a:r>
              <a:rPr lang="en-US" sz="1800" dirty="0">
                <a:solidFill>
                  <a:schemeClr val="bg1"/>
                </a:solidFill>
              </a:rPr>
              <a:t>supervisors </a:t>
            </a:r>
            <a:r>
              <a:rPr lang="en-US" sz="1800" dirty="0" smtClean="0">
                <a:solidFill>
                  <a:schemeClr val="bg1"/>
                </a:solidFill>
              </a:rPr>
              <a:t>with questions.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Isolate and stop the </a:t>
            </a:r>
            <a:r>
              <a:rPr lang="en-US" sz="1800" dirty="0" smtClean="0">
                <a:solidFill>
                  <a:schemeClr val="bg1"/>
                </a:solidFill>
              </a:rPr>
              <a:t>leak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if </a:t>
            </a:r>
            <a:r>
              <a:rPr lang="en-US" sz="1800" dirty="0">
                <a:solidFill>
                  <a:schemeClr val="bg1"/>
                </a:solidFill>
              </a:rPr>
              <a:t>possible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Collect </a:t>
            </a:r>
            <a:r>
              <a:rPr lang="en-US" sz="1800" dirty="0">
                <a:solidFill>
                  <a:schemeClr val="bg1"/>
                </a:solidFill>
              </a:rPr>
              <a:t>liquid spills with </a:t>
            </a:r>
            <a:r>
              <a:rPr lang="en-US" sz="1800" dirty="0" smtClean="0">
                <a:solidFill>
                  <a:schemeClr val="bg1"/>
                </a:solidFill>
              </a:rPr>
              <a:t>a drip </a:t>
            </a:r>
            <a:r>
              <a:rPr lang="en-US" sz="1800" dirty="0">
                <a:solidFill>
                  <a:schemeClr val="bg1"/>
                </a:solidFill>
              </a:rPr>
              <a:t>pan or absorbents.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Protect inlets if spills </a:t>
            </a:r>
            <a:r>
              <a:rPr lang="en-US" sz="1800" dirty="0">
                <a:solidFill>
                  <a:schemeClr val="bg1"/>
                </a:solidFill>
              </a:rPr>
              <a:t>may enter a </a:t>
            </a:r>
            <a:r>
              <a:rPr lang="en-US" sz="1800" dirty="0" smtClean="0">
                <a:solidFill>
                  <a:schemeClr val="bg1"/>
                </a:solidFill>
              </a:rPr>
              <a:t>storm drain.</a:t>
            </a: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Cover </a:t>
            </a:r>
            <a:r>
              <a:rPr lang="en-US" sz="1800" dirty="0">
                <a:solidFill>
                  <a:schemeClr val="bg1"/>
                </a:solidFill>
              </a:rPr>
              <a:t>a powder spill </a:t>
            </a:r>
            <a:r>
              <a:rPr lang="en-US" sz="1800" dirty="0" smtClean="0">
                <a:solidFill>
                  <a:schemeClr val="bg1"/>
                </a:solidFill>
              </a:rPr>
              <a:t>with plastic </a:t>
            </a:r>
            <a:r>
              <a:rPr lang="en-US" sz="1800" dirty="0">
                <a:solidFill>
                  <a:schemeClr val="bg1"/>
                </a:solidFill>
              </a:rPr>
              <a:t>sheeting to keep </a:t>
            </a:r>
            <a:r>
              <a:rPr lang="en-US" sz="1800" dirty="0" smtClean="0">
                <a:solidFill>
                  <a:schemeClr val="bg1"/>
                </a:solidFill>
              </a:rPr>
              <a:t>it from spreading.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Immediately </a:t>
            </a:r>
            <a:r>
              <a:rPr lang="en-US" sz="1800" dirty="0">
                <a:solidFill>
                  <a:schemeClr val="bg1"/>
                </a:solidFill>
              </a:rPr>
              <a:t>clean </a:t>
            </a:r>
            <a:r>
              <a:rPr lang="en-US" sz="1800" dirty="0" smtClean="0">
                <a:solidFill>
                  <a:schemeClr val="bg1"/>
                </a:solidFill>
              </a:rPr>
              <a:t>up nonhazardous spills.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—For </a:t>
            </a:r>
            <a:r>
              <a:rPr lang="en-US" sz="1800" dirty="0">
                <a:solidFill>
                  <a:schemeClr val="bg1"/>
                </a:solidFill>
              </a:rPr>
              <a:t>liquid spills: </a:t>
            </a:r>
            <a:r>
              <a:rPr lang="en-US" sz="1800" dirty="0" smtClean="0">
                <a:solidFill>
                  <a:schemeClr val="bg1"/>
                </a:solidFill>
              </a:rPr>
              <a:t>Use absorbents.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—For </a:t>
            </a:r>
            <a:r>
              <a:rPr lang="en-US" sz="1800" dirty="0">
                <a:solidFill>
                  <a:schemeClr val="bg1"/>
                </a:solidFill>
              </a:rPr>
              <a:t>all spills: Don’t </a:t>
            </a:r>
            <a:r>
              <a:rPr lang="en-US" sz="1800" dirty="0" smtClean="0">
                <a:solidFill>
                  <a:schemeClr val="bg1"/>
                </a:solidFill>
              </a:rPr>
              <a:t>hose down </a:t>
            </a:r>
            <a:r>
              <a:rPr lang="en-US" sz="1800" dirty="0">
                <a:solidFill>
                  <a:schemeClr val="bg1"/>
                </a:solidFill>
              </a:rPr>
              <a:t>the spill.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Notify </a:t>
            </a:r>
            <a:r>
              <a:rPr lang="en-US" sz="1800" dirty="0">
                <a:solidFill>
                  <a:schemeClr val="bg1"/>
                </a:solidFill>
              </a:rPr>
              <a:t>proper personnel </a:t>
            </a:r>
            <a:r>
              <a:rPr lang="en-US" sz="1800" dirty="0" smtClean="0">
                <a:solidFill>
                  <a:schemeClr val="bg1"/>
                </a:solidFill>
              </a:rPr>
              <a:t>to clean </a:t>
            </a:r>
            <a:r>
              <a:rPr lang="en-US" sz="1800" dirty="0">
                <a:solidFill>
                  <a:schemeClr val="bg1"/>
                </a:solidFill>
              </a:rPr>
              <a:t>up hazardous spills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If spilled dry material </a:t>
            </a:r>
            <a:r>
              <a:rPr lang="en-US" sz="1800" dirty="0" smtClean="0">
                <a:solidFill>
                  <a:schemeClr val="bg1"/>
                </a:solidFill>
              </a:rPr>
              <a:t>is usable</a:t>
            </a:r>
            <a:r>
              <a:rPr lang="en-US" sz="1800" dirty="0">
                <a:solidFill>
                  <a:schemeClr val="bg1"/>
                </a:solidFill>
              </a:rPr>
              <a:t>, put it in the </a:t>
            </a:r>
            <a:r>
              <a:rPr lang="en-US" sz="1800" dirty="0" smtClean="0">
                <a:solidFill>
                  <a:schemeClr val="bg1"/>
                </a:solidFill>
              </a:rPr>
              <a:t>original or </a:t>
            </a:r>
            <a:r>
              <a:rPr lang="en-US" sz="1800" dirty="0">
                <a:solidFill>
                  <a:schemeClr val="bg1"/>
                </a:solidFill>
              </a:rPr>
              <a:t>properly marked container.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Otherwise</a:t>
            </a:r>
            <a:r>
              <a:rPr lang="en-US" sz="1800" dirty="0">
                <a:solidFill>
                  <a:schemeClr val="bg1"/>
                </a:solidFill>
              </a:rPr>
              <a:t>, follow </a:t>
            </a:r>
            <a:r>
              <a:rPr lang="en-US" sz="1800" dirty="0" smtClean="0">
                <a:solidFill>
                  <a:schemeClr val="bg1"/>
                </a:solidFill>
              </a:rPr>
              <a:t>proper disposal </a:t>
            </a:r>
            <a:r>
              <a:rPr lang="en-US" sz="1800" dirty="0">
                <a:solidFill>
                  <a:schemeClr val="bg1"/>
                </a:solidFill>
              </a:rPr>
              <a:t>procedures.</a:t>
            </a:r>
          </a:p>
        </p:txBody>
      </p:sp>
    </p:spTree>
    <p:extLst>
      <p:ext uri="{BB962C8B-B14F-4D97-AF65-F5344CB8AC3E}">
        <p14:creationId xmlns:p14="http://schemas.microsoft.com/office/powerpoint/2010/main" val="123522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PARKS &amp; Ground Maintenance: CHEMICALS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4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32594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be our eyes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5289" y="8470582"/>
            <a:ext cx="10424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Report leaks, spills, and faulty equipment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en-US" sz="1800" dirty="0" smtClean="0"/>
              <a:t>Report </a:t>
            </a:r>
            <a:r>
              <a:rPr lang="en-US" sz="1800" dirty="0"/>
              <a:t>any suspected issues with chemical applications to the licensed pesticide applicator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69489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48679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3"/>
          <a:stretch/>
        </p:blipFill>
        <p:spPr>
          <a:xfrm>
            <a:off x="11862374" y="1447802"/>
            <a:ext cx="3115361" cy="20097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8"/>
          <a:stretch/>
        </p:blipFill>
        <p:spPr>
          <a:xfrm>
            <a:off x="8060134" y="1447802"/>
            <a:ext cx="3177851" cy="2019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12" y="1447800"/>
            <a:ext cx="3233354" cy="2041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9" y="1447801"/>
            <a:ext cx="3215770" cy="2041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49866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Instructions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&amp; Procedures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Choosing the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Right Product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08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Mixing &amp; Applying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Chemicals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164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Leaks &amp; Spills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620" y="5111497"/>
            <a:ext cx="32157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Follow </a:t>
            </a:r>
            <a:r>
              <a:rPr lang="en-US" sz="1600" dirty="0">
                <a:solidFill>
                  <a:schemeClr val="bg1"/>
                </a:solidFill>
              </a:rPr>
              <a:t>label </a:t>
            </a:r>
            <a:r>
              <a:rPr lang="en-US" sz="1600" dirty="0" smtClean="0">
                <a:solidFill>
                  <a:schemeClr val="bg1"/>
                </a:solidFill>
              </a:rPr>
              <a:t>or safety </a:t>
            </a:r>
            <a:r>
              <a:rPr lang="en-US" sz="1600" dirty="0">
                <a:solidFill>
                  <a:schemeClr val="bg1"/>
                </a:solidFill>
              </a:rPr>
              <a:t>data sheet (</a:t>
            </a:r>
            <a:r>
              <a:rPr lang="en-US" sz="1600" dirty="0" smtClean="0">
                <a:solidFill>
                  <a:schemeClr val="bg1"/>
                </a:solidFill>
              </a:rPr>
              <a:t>SDS) instructions </a:t>
            </a:r>
            <a:r>
              <a:rPr lang="en-US" sz="1600" dirty="0">
                <a:solidFill>
                  <a:schemeClr val="bg1"/>
                </a:solidFill>
              </a:rPr>
              <a:t>and </a:t>
            </a:r>
            <a:r>
              <a:rPr lang="en-US" sz="1600" dirty="0" smtClean="0">
                <a:solidFill>
                  <a:schemeClr val="bg1"/>
                </a:solidFill>
              </a:rPr>
              <a:t>established procedures </a:t>
            </a:r>
            <a:r>
              <a:rPr lang="en-US" sz="1600" dirty="0">
                <a:solidFill>
                  <a:schemeClr val="bg1"/>
                </a:solidFill>
              </a:rPr>
              <a:t>related </a:t>
            </a:r>
            <a:r>
              <a:rPr lang="en-US" sz="1600" dirty="0" smtClean="0">
                <a:solidFill>
                  <a:schemeClr val="bg1"/>
                </a:solidFill>
              </a:rPr>
              <a:t>to chemical </a:t>
            </a:r>
            <a:r>
              <a:rPr lang="en-US" sz="1600" dirty="0">
                <a:solidFill>
                  <a:schemeClr val="bg1"/>
                </a:solidFill>
              </a:rPr>
              <a:t>use, safety</a:t>
            </a:r>
            <a:r>
              <a:rPr lang="en-US" sz="1600" dirty="0" smtClean="0">
                <a:solidFill>
                  <a:schemeClr val="bg1"/>
                </a:solidFill>
              </a:rPr>
              <a:t>, storage</a:t>
            </a:r>
            <a:r>
              <a:rPr lang="en-US" sz="1600" dirty="0">
                <a:solidFill>
                  <a:schemeClr val="bg1"/>
                </a:solidFill>
              </a:rPr>
              <a:t>, and disposal.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Contact supervisors with </a:t>
            </a:r>
            <a:r>
              <a:rPr lang="en-US" sz="1600" dirty="0">
                <a:solidFill>
                  <a:schemeClr val="bg1"/>
                </a:solidFill>
              </a:rPr>
              <a:t>questions.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Use nontoxic </a:t>
            </a:r>
            <a:r>
              <a:rPr lang="en-US" sz="1600" dirty="0" smtClean="0">
                <a:solidFill>
                  <a:schemeClr val="bg1"/>
                </a:solidFill>
              </a:rPr>
              <a:t>products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when </a:t>
            </a:r>
            <a:r>
              <a:rPr lang="en-US" sz="1600" dirty="0">
                <a:solidFill>
                  <a:schemeClr val="bg1"/>
                </a:solidFill>
              </a:rPr>
              <a:t>possible.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Use </a:t>
            </a:r>
            <a:r>
              <a:rPr lang="en-US" sz="1600" dirty="0">
                <a:solidFill>
                  <a:schemeClr val="bg1"/>
                </a:solidFill>
              </a:rPr>
              <a:t>chemicals </a:t>
            </a:r>
            <a:r>
              <a:rPr lang="en-US" sz="1600" dirty="0" smtClean="0">
                <a:solidFill>
                  <a:schemeClr val="bg1"/>
                </a:solidFill>
              </a:rPr>
              <a:t>only as </a:t>
            </a:r>
            <a:r>
              <a:rPr lang="en-US" sz="1600" dirty="0">
                <a:solidFill>
                  <a:schemeClr val="bg1"/>
                </a:solidFill>
              </a:rPr>
              <a:t>needed.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Select </a:t>
            </a:r>
            <a:r>
              <a:rPr lang="en-US" sz="1600" dirty="0">
                <a:solidFill>
                  <a:schemeClr val="bg1"/>
                </a:solidFill>
              </a:rPr>
              <a:t>the </a:t>
            </a:r>
            <a:r>
              <a:rPr lang="en-US" sz="1600" dirty="0" smtClean="0">
                <a:solidFill>
                  <a:schemeClr val="bg1"/>
                </a:solidFill>
              </a:rPr>
              <a:t>appropriate product </a:t>
            </a:r>
            <a:r>
              <a:rPr lang="en-US" sz="1600" dirty="0">
                <a:solidFill>
                  <a:schemeClr val="bg1"/>
                </a:solidFill>
              </a:rPr>
              <a:t>for the problem.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Mix </a:t>
            </a:r>
            <a:r>
              <a:rPr lang="en-US" sz="1600" dirty="0">
                <a:solidFill>
                  <a:schemeClr val="bg1"/>
                </a:solidFill>
              </a:rPr>
              <a:t>chemicals at a </a:t>
            </a:r>
            <a:r>
              <a:rPr lang="en-US" sz="1600" dirty="0" smtClean="0">
                <a:solidFill>
                  <a:schemeClr val="bg1"/>
                </a:solidFill>
              </a:rPr>
              <a:t>proper location (such as </a:t>
            </a:r>
            <a:r>
              <a:rPr lang="en-US" sz="1600" dirty="0">
                <a:solidFill>
                  <a:schemeClr val="bg1"/>
                </a:solidFill>
              </a:rPr>
              <a:t>on </a:t>
            </a:r>
            <a:r>
              <a:rPr lang="en-US" sz="1600" dirty="0" smtClean="0">
                <a:solidFill>
                  <a:schemeClr val="bg1"/>
                </a:solidFill>
              </a:rPr>
              <a:t>pavement away </a:t>
            </a:r>
            <a:r>
              <a:rPr lang="en-US" sz="1600" dirty="0">
                <a:solidFill>
                  <a:schemeClr val="bg1"/>
                </a:solidFill>
              </a:rPr>
              <a:t>from storm </a:t>
            </a:r>
            <a:r>
              <a:rPr lang="en-US" sz="1600" dirty="0" smtClean="0">
                <a:solidFill>
                  <a:schemeClr val="bg1"/>
                </a:solidFill>
              </a:rPr>
              <a:t>drains).</a:t>
            </a:r>
            <a:endParaRPr lang="en-US" sz="16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Mix </a:t>
            </a:r>
            <a:r>
              <a:rPr lang="en-US" sz="1600" dirty="0">
                <a:solidFill>
                  <a:schemeClr val="bg1"/>
                </a:solidFill>
              </a:rPr>
              <a:t>only the amount required.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Only </a:t>
            </a:r>
            <a:r>
              <a:rPr lang="en-US" sz="1600" dirty="0">
                <a:solidFill>
                  <a:schemeClr val="bg1"/>
                </a:solidFill>
              </a:rPr>
              <a:t>apply if </a:t>
            </a:r>
            <a:r>
              <a:rPr lang="en-US" sz="1600" dirty="0" smtClean="0">
                <a:solidFill>
                  <a:schemeClr val="bg1"/>
                </a:solidFill>
              </a:rPr>
              <a:t>weather permits </a:t>
            </a:r>
            <a:r>
              <a:rPr lang="en-US" sz="1600" dirty="0">
                <a:solidFill>
                  <a:schemeClr val="bg1"/>
                </a:solidFill>
              </a:rPr>
              <a:t>(no rain forecast, not </a:t>
            </a:r>
            <a:r>
              <a:rPr lang="en-US" sz="1600" dirty="0" smtClean="0">
                <a:solidFill>
                  <a:schemeClr val="bg1"/>
                </a:solidFill>
              </a:rPr>
              <a:t>windy).</a:t>
            </a:r>
            <a:endParaRPr lang="en-US" sz="16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Avoid </a:t>
            </a:r>
            <a:r>
              <a:rPr lang="en-US" sz="1600" dirty="0">
                <a:solidFill>
                  <a:schemeClr val="bg1"/>
                </a:solidFill>
              </a:rPr>
              <a:t>sensitive areas such </a:t>
            </a:r>
            <a:r>
              <a:rPr lang="en-US" sz="1600" dirty="0" smtClean="0">
                <a:solidFill>
                  <a:schemeClr val="bg1"/>
                </a:solidFill>
              </a:rPr>
              <a:t>as waterbodies </a:t>
            </a:r>
            <a:r>
              <a:rPr lang="en-US" sz="1600" dirty="0">
                <a:solidFill>
                  <a:schemeClr val="bg1"/>
                </a:solidFill>
              </a:rPr>
              <a:t>or inlets.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Apply </a:t>
            </a:r>
            <a:r>
              <a:rPr lang="en-US" sz="1600" dirty="0">
                <a:solidFill>
                  <a:schemeClr val="bg1"/>
                </a:solidFill>
              </a:rPr>
              <a:t>only where needed.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Avoid </a:t>
            </a:r>
            <a:r>
              <a:rPr lang="en-US" sz="1600" dirty="0">
                <a:solidFill>
                  <a:schemeClr val="bg1"/>
                </a:solidFill>
              </a:rPr>
              <a:t>overspray.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Regularly </a:t>
            </a:r>
            <a:r>
              <a:rPr lang="en-US" sz="1600" dirty="0">
                <a:solidFill>
                  <a:schemeClr val="bg1"/>
                </a:solidFill>
              </a:rPr>
              <a:t>inspect </a:t>
            </a:r>
            <a:r>
              <a:rPr lang="en-US" sz="1600" dirty="0" smtClean="0">
                <a:solidFill>
                  <a:schemeClr val="bg1"/>
                </a:solidFill>
              </a:rPr>
              <a:t>vehicles and </a:t>
            </a:r>
            <a:r>
              <a:rPr lang="en-US" sz="1600" dirty="0">
                <a:solidFill>
                  <a:schemeClr val="bg1"/>
                </a:solidFill>
              </a:rPr>
              <a:t>application </a:t>
            </a:r>
            <a:r>
              <a:rPr lang="en-US" sz="1600" dirty="0" smtClean="0">
                <a:solidFill>
                  <a:schemeClr val="bg1"/>
                </a:solidFill>
              </a:rPr>
              <a:t>equipment for </a:t>
            </a:r>
            <a:r>
              <a:rPr lang="en-US" sz="1600" dirty="0">
                <a:solidFill>
                  <a:schemeClr val="bg1"/>
                </a:solidFill>
              </a:rPr>
              <a:t>leaks. Make sure to </a:t>
            </a:r>
            <a:r>
              <a:rPr lang="en-US" sz="1600" dirty="0" smtClean="0">
                <a:solidFill>
                  <a:schemeClr val="bg1"/>
                </a:solidFill>
              </a:rPr>
              <a:t>check hoses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and </a:t>
            </a:r>
            <a:r>
              <a:rPr lang="en-US" sz="1600" dirty="0">
                <a:solidFill>
                  <a:schemeClr val="bg1"/>
                </a:solidFill>
              </a:rPr>
              <a:t>seals.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Clean </a:t>
            </a:r>
            <a:r>
              <a:rPr lang="en-US" sz="1600" dirty="0">
                <a:solidFill>
                  <a:schemeClr val="bg1"/>
                </a:solidFill>
              </a:rPr>
              <a:t>up spills immediately.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Use </a:t>
            </a:r>
            <a:r>
              <a:rPr lang="en-US" sz="1600" dirty="0">
                <a:solidFill>
                  <a:schemeClr val="bg1"/>
                </a:solidFill>
              </a:rPr>
              <a:t>a drip pan or </a:t>
            </a:r>
            <a:r>
              <a:rPr lang="en-US" sz="1600" dirty="0" smtClean="0">
                <a:solidFill>
                  <a:schemeClr val="bg1"/>
                </a:solidFill>
              </a:rPr>
              <a:t>absorbents for </a:t>
            </a:r>
            <a:r>
              <a:rPr lang="en-US" sz="1600" dirty="0">
                <a:solidFill>
                  <a:schemeClr val="bg1"/>
                </a:solidFill>
              </a:rPr>
              <a:t>collection.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Sweep </a:t>
            </a:r>
            <a:r>
              <a:rPr lang="en-US" sz="1600" dirty="0">
                <a:solidFill>
                  <a:schemeClr val="bg1"/>
                </a:solidFill>
              </a:rPr>
              <a:t>up dry material.</a:t>
            </a:r>
          </a:p>
        </p:txBody>
      </p:sp>
    </p:spTree>
    <p:extLst>
      <p:ext uri="{BB962C8B-B14F-4D97-AF65-F5344CB8AC3E}">
        <p14:creationId xmlns:p14="http://schemas.microsoft.com/office/powerpoint/2010/main" val="118569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PARKS &amp; GROUND MAINTENANCE: SOIL &amp; DEBRIS MANAGEMENT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42603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pollution </a:t>
            </a:r>
            <a:r>
              <a:rPr lang="en-US" cap="all" dirty="0" smtClean="0">
                <a:latin typeface="Stencil Std" panose="04020904080802020404" pitchFamily="82" charset="0"/>
              </a:rPr>
              <a:t>&amp; </a:t>
            </a:r>
            <a:r>
              <a:rPr lang="en-US" cap="all" dirty="0">
                <a:latin typeface="Stencil Std" panose="04020904080802020404" pitchFamily="82" charset="0"/>
              </a:rPr>
              <a:t>illegal dumping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90362" y="8470582"/>
            <a:ext cx="11154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Be our eyes—look for and report signs of water pollution.</a:t>
            </a:r>
          </a:p>
          <a:p>
            <a:pPr algn="ctr"/>
            <a:r>
              <a:rPr lang="en-US" sz="1800" dirty="0"/>
              <a:t>Signs include odor, an oily sheen on the water’s surface, colored or cloudy water, dead or dying </a:t>
            </a:r>
            <a:r>
              <a:rPr lang="en-US" sz="1800" dirty="0" smtClean="0"/>
              <a:t>fish</a:t>
            </a:r>
            <a:r>
              <a:rPr lang="en-US" sz="1800" dirty="0"/>
              <a:t>, and excess trash.</a:t>
            </a:r>
          </a:p>
          <a:p>
            <a:pPr algn="ctr"/>
            <a:r>
              <a:rPr lang="en-US" sz="1800" dirty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79498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638" y="1456651"/>
            <a:ext cx="3053402" cy="20350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80" y="1456651"/>
            <a:ext cx="3206978" cy="20350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4"/>
          <a:stretch/>
        </p:blipFill>
        <p:spPr>
          <a:xfrm>
            <a:off x="4282440" y="1456652"/>
            <a:ext cx="3216226" cy="203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6"/>
          <a:stretch/>
        </p:blipFill>
        <p:spPr>
          <a:xfrm>
            <a:off x="518619" y="1456651"/>
            <a:ext cx="3215770" cy="2048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Clippings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&amp; Trimmings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Storm Drain Inlets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2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Compost &amp; 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Mulch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Soil Management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620" y="5086783"/>
            <a:ext cx="32157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Mow </a:t>
            </a:r>
            <a:r>
              <a:rPr lang="en-US" sz="1800" dirty="0">
                <a:solidFill>
                  <a:schemeClr val="bg1"/>
                </a:solidFill>
              </a:rPr>
              <a:t>grass as high </a:t>
            </a:r>
            <a:r>
              <a:rPr lang="en-US" sz="1800" dirty="0" smtClean="0">
                <a:solidFill>
                  <a:schemeClr val="bg1"/>
                </a:solidFill>
              </a:rPr>
              <a:t>as possible</a:t>
            </a:r>
            <a:r>
              <a:rPr lang="en-US" sz="1800" dirty="0">
                <a:solidFill>
                  <a:schemeClr val="bg1"/>
                </a:solidFill>
              </a:rPr>
              <a:t>. Leave </a:t>
            </a:r>
            <a:r>
              <a:rPr lang="en-US" sz="1800" dirty="0" smtClean="0">
                <a:solidFill>
                  <a:schemeClr val="bg1"/>
                </a:solidFill>
              </a:rPr>
              <a:t>clippings on </a:t>
            </a:r>
            <a:r>
              <a:rPr lang="en-US" sz="1800" dirty="0">
                <a:solidFill>
                  <a:schemeClr val="bg1"/>
                </a:solidFill>
              </a:rPr>
              <a:t>the lawn, out of </a:t>
            </a:r>
            <a:r>
              <a:rPr lang="en-US" sz="1800" dirty="0" smtClean="0">
                <a:solidFill>
                  <a:schemeClr val="bg1"/>
                </a:solidFill>
              </a:rPr>
              <a:t>roadways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Sweep </a:t>
            </a:r>
            <a:r>
              <a:rPr lang="en-US" sz="1800" dirty="0">
                <a:solidFill>
                  <a:schemeClr val="bg1"/>
                </a:solidFill>
              </a:rPr>
              <a:t>or blow </a:t>
            </a:r>
            <a:r>
              <a:rPr lang="en-US" sz="1800" dirty="0" smtClean="0">
                <a:solidFill>
                  <a:schemeClr val="bg1"/>
                </a:solidFill>
              </a:rPr>
              <a:t>clippings and </a:t>
            </a:r>
            <a:r>
              <a:rPr lang="en-US" sz="1800" dirty="0">
                <a:solidFill>
                  <a:schemeClr val="bg1"/>
                </a:solidFill>
              </a:rPr>
              <a:t>trimmings onto </a:t>
            </a:r>
            <a:r>
              <a:rPr lang="en-US" sz="1800" dirty="0" smtClean="0">
                <a:solidFill>
                  <a:schemeClr val="bg1"/>
                </a:solidFill>
              </a:rPr>
              <a:t>the grass—or compost them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Remove </a:t>
            </a:r>
            <a:r>
              <a:rPr lang="en-US" sz="1800" dirty="0">
                <a:solidFill>
                  <a:schemeClr val="bg1"/>
                </a:solidFill>
              </a:rPr>
              <a:t>litter </a:t>
            </a:r>
            <a:r>
              <a:rPr lang="en-US" sz="1800" dirty="0" smtClean="0">
                <a:solidFill>
                  <a:schemeClr val="bg1"/>
                </a:solidFill>
              </a:rPr>
              <a:t>and debris </a:t>
            </a:r>
            <a:r>
              <a:rPr lang="en-US" sz="1800" dirty="0">
                <a:solidFill>
                  <a:schemeClr val="bg1"/>
                </a:solidFill>
              </a:rPr>
              <a:t>from inlets.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Gather </a:t>
            </a:r>
            <a:r>
              <a:rPr lang="en-US" sz="1800" dirty="0">
                <a:solidFill>
                  <a:schemeClr val="bg1"/>
                </a:solidFill>
              </a:rPr>
              <a:t>clippings </a:t>
            </a:r>
            <a:r>
              <a:rPr lang="en-US" sz="1800" dirty="0" smtClean="0">
                <a:solidFill>
                  <a:schemeClr val="bg1"/>
                </a:solidFill>
              </a:rPr>
              <a:t>and other </a:t>
            </a:r>
            <a:r>
              <a:rPr lang="en-US" sz="1800" dirty="0">
                <a:solidFill>
                  <a:schemeClr val="bg1"/>
                </a:solidFill>
              </a:rPr>
              <a:t>debris, </a:t>
            </a:r>
            <a:r>
              <a:rPr lang="en-US" sz="1800" dirty="0" smtClean="0">
                <a:solidFill>
                  <a:schemeClr val="bg1"/>
                </a:solidFill>
              </a:rPr>
              <a:t>and dispose </a:t>
            </a:r>
            <a:r>
              <a:rPr lang="en-US" sz="1800" dirty="0">
                <a:solidFill>
                  <a:schemeClr val="bg1"/>
                </a:solidFill>
              </a:rPr>
              <a:t>of </a:t>
            </a:r>
            <a:r>
              <a:rPr lang="en-US" sz="1800" dirty="0" smtClean="0">
                <a:solidFill>
                  <a:schemeClr val="bg1"/>
                </a:solidFill>
              </a:rPr>
              <a:t>them properly—</a:t>
            </a:r>
            <a:r>
              <a:rPr lang="en-US" sz="1800" i="1" dirty="0" smtClean="0">
                <a:solidFill>
                  <a:schemeClr val="bg1"/>
                </a:solidFill>
              </a:rPr>
              <a:t>not</a:t>
            </a:r>
            <a:r>
              <a:rPr lang="en-US" sz="1800" dirty="0" smtClean="0">
                <a:solidFill>
                  <a:schemeClr val="bg1"/>
                </a:solidFill>
              </a:rPr>
              <a:t> down the </a:t>
            </a:r>
            <a:r>
              <a:rPr lang="en-US" sz="1800" dirty="0">
                <a:solidFill>
                  <a:schemeClr val="bg1"/>
                </a:solidFill>
              </a:rPr>
              <a:t>storm drain.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compost as </a:t>
            </a:r>
            <a:r>
              <a:rPr lang="en-US" sz="1800" dirty="0">
                <a:solidFill>
                  <a:schemeClr val="bg1"/>
                </a:solidFill>
              </a:rPr>
              <a:t>a soil amendment</a:t>
            </a:r>
            <a:r>
              <a:rPr lang="en-US" sz="1800" dirty="0" smtClean="0">
                <a:solidFill>
                  <a:schemeClr val="bg1"/>
                </a:solidFill>
              </a:rPr>
              <a:t>, or </a:t>
            </a:r>
            <a:r>
              <a:rPr lang="en-US" sz="1800" dirty="0">
                <a:solidFill>
                  <a:schemeClr val="bg1"/>
                </a:solidFill>
              </a:rPr>
              <a:t>shred </a:t>
            </a:r>
            <a:r>
              <a:rPr lang="en-US" sz="1800" dirty="0" smtClean="0">
                <a:solidFill>
                  <a:schemeClr val="bg1"/>
                </a:solidFill>
              </a:rPr>
              <a:t>leaves and </a:t>
            </a:r>
            <a:r>
              <a:rPr lang="en-US" sz="1800" dirty="0">
                <a:solidFill>
                  <a:schemeClr val="bg1"/>
                </a:solidFill>
              </a:rPr>
              <a:t>add </a:t>
            </a:r>
            <a:r>
              <a:rPr lang="en-US" sz="1800" dirty="0" smtClean="0">
                <a:solidFill>
                  <a:schemeClr val="bg1"/>
                </a:solidFill>
              </a:rPr>
              <a:t>to flower </a:t>
            </a:r>
            <a:r>
              <a:rPr lang="en-US" sz="1800" dirty="0">
                <a:solidFill>
                  <a:schemeClr val="bg1"/>
                </a:solidFill>
              </a:rPr>
              <a:t>beds as mulch.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Limit </a:t>
            </a:r>
            <a:r>
              <a:rPr lang="en-US" sz="1800" dirty="0">
                <a:solidFill>
                  <a:schemeClr val="bg1"/>
                </a:solidFill>
              </a:rPr>
              <a:t>soil erosion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—</a:t>
            </a:r>
            <a:r>
              <a:rPr lang="en-US" sz="1800" dirty="0">
                <a:solidFill>
                  <a:schemeClr val="bg1"/>
                </a:solidFill>
              </a:rPr>
              <a:t>For bare </a:t>
            </a:r>
            <a:r>
              <a:rPr lang="en-US" sz="1800" dirty="0" smtClean="0">
                <a:solidFill>
                  <a:schemeClr val="bg1"/>
                </a:solidFill>
              </a:rPr>
              <a:t>areas, plant </a:t>
            </a:r>
            <a:r>
              <a:rPr lang="en-US" sz="1800" dirty="0">
                <a:solidFill>
                  <a:schemeClr val="bg1"/>
                </a:solidFill>
              </a:rPr>
              <a:t>vegetation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—</a:t>
            </a:r>
            <a:r>
              <a:rPr lang="en-US" sz="1800" dirty="0">
                <a:solidFill>
                  <a:schemeClr val="bg1"/>
                </a:solidFill>
              </a:rPr>
              <a:t>For </a:t>
            </a:r>
            <a:r>
              <a:rPr lang="en-US" sz="1800" dirty="0" smtClean="0">
                <a:solidFill>
                  <a:schemeClr val="bg1"/>
                </a:solidFill>
              </a:rPr>
              <a:t>landscaped areas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use mulch or </a:t>
            </a:r>
            <a:r>
              <a:rPr lang="en-US" sz="1800" dirty="0">
                <a:solidFill>
                  <a:schemeClr val="bg1"/>
                </a:solidFill>
              </a:rPr>
              <a:t>matting.</a:t>
            </a:r>
          </a:p>
        </p:txBody>
      </p:sp>
    </p:spTree>
    <p:extLst>
      <p:ext uri="{BB962C8B-B14F-4D97-AF65-F5344CB8AC3E}">
        <p14:creationId xmlns:p14="http://schemas.microsoft.com/office/powerpoint/2010/main" val="179187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all" dirty="0">
                <a:latin typeface="Stencil Std" panose="04020904080802020404" pitchFamily="82" charset="0"/>
              </a:rPr>
              <a:t>DO YOUR PART—KEEP POLLUTION OUT OF STORM DRAINS &amp; WATERWAYS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Drainage Maintenance: Inlets, Catch Basins  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73816" y="8021208"/>
            <a:ext cx="766572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 smtClean="0">
                <a:latin typeface="Stencil Std" panose="04020904080802020404" pitchFamily="82" charset="0"/>
              </a:rPr>
              <a:t>REPORT </a:t>
            </a:r>
            <a:r>
              <a:rPr lang="en-US" sz="2400" cap="all" dirty="0" smtClean="0">
                <a:latin typeface="Stencil Std" panose="04020904080802020404" pitchFamily="82" charset="0"/>
              </a:rPr>
              <a:t>POLLUTION</a:t>
            </a:r>
            <a:r>
              <a:rPr lang="en-US" cap="all" dirty="0" smtClean="0">
                <a:latin typeface="Stencil Std" panose="04020904080802020404" pitchFamily="82" charset="0"/>
              </a:rPr>
              <a:t> &amp; ILLEGAL DUMPING</a:t>
            </a:r>
            <a:endParaRPr lang="en-US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03121" y="8470582"/>
            <a:ext cx="1114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718796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365063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036978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398254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2671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entagon 35"/>
          <p:cNvSpPr/>
          <p:nvPr/>
        </p:nvSpPr>
        <p:spPr>
          <a:xfrm rot="16200000">
            <a:off x="1115428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7" name="Pentagon 36"/>
          <p:cNvSpPr/>
          <p:nvPr/>
        </p:nvSpPr>
        <p:spPr>
          <a:xfrm rot="16200000">
            <a:off x="11058498" y="3837834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8" name="Pentagon 37"/>
          <p:cNvSpPr/>
          <p:nvPr/>
        </p:nvSpPr>
        <p:spPr>
          <a:xfrm rot="16200000">
            <a:off x="6086963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42" name="TextBox 41"/>
          <p:cNvSpPr txBox="1"/>
          <p:nvPr/>
        </p:nvSpPr>
        <p:spPr>
          <a:xfrm>
            <a:off x="633413" y="4810787"/>
            <a:ext cx="427990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Inlets &amp; Structural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Controls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05912" y="4823930"/>
            <a:ext cx="427990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Litter &amp; Debris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Removal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77448" y="4823930"/>
            <a:ext cx="427990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Storm Drain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Markers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3413" y="5647823"/>
            <a:ext cx="4279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Maintain </a:t>
            </a:r>
            <a:r>
              <a:rPr lang="en-US" sz="2000" dirty="0">
                <a:solidFill>
                  <a:schemeClr val="bg1"/>
                </a:solidFill>
              </a:rPr>
              <a:t>and inspect </a:t>
            </a:r>
            <a:r>
              <a:rPr lang="en-US" sz="2000" dirty="0" smtClean="0">
                <a:solidFill>
                  <a:schemeClr val="bg1"/>
                </a:solidFill>
              </a:rPr>
              <a:t>inlets and structural controls </a:t>
            </a:r>
            <a:r>
              <a:rPr lang="en-US" sz="2000" dirty="0">
                <a:solidFill>
                  <a:schemeClr val="bg1"/>
                </a:solidFill>
              </a:rPr>
              <a:t>as required.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05912" y="5647824"/>
            <a:ext cx="4279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Properly dispose of litter and debris removed from inlets.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577447" y="5647824"/>
            <a:ext cx="427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Apply storm drain markers to inlets that show evidence of </a:t>
            </a:r>
            <a:r>
              <a:rPr lang="en-US" sz="2000" dirty="0" smtClean="0">
                <a:solidFill>
                  <a:schemeClr val="bg1"/>
                </a:solidFill>
              </a:rPr>
              <a:t>dumping.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8" name="Picture Placeholder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5"/>
          <a:stretch/>
        </p:blipFill>
        <p:spPr>
          <a:xfrm>
            <a:off x="10506272" y="1449145"/>
            <a:ext cx="4437667" cy="281003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9" name="Picture Placeholder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2"/>
          <a:stretch/>
        </p:blipFill>
        <p:spPr>
          <a:xfrm>
            <a:off x="5574842" y="1449145"/>
            <a:ext cx="4403163" cy="281003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0" name="Picture Placeholder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0"/>
          <a:stretch/>
        </p:blipFill>
        <p:spPr>
          <a:xfrm>
            <a:off x="551395" y="1449146"/>
            <a:ext cx="4432738" cy="27739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3725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cap="all" dirty="0" smtClean="0">
                <a:latin typeface="Stencil Std" panose="04020904080802020404" pitchFamily="82" charset="0"/>
              </a:rPr>
              <a:t>DO YOUR PART—KEEP POLLUTION OUT OF STORM DRAINS &amp; WATERWAYS</a:t>
            </a:r>
            <a:endParaRPr lang="en-US" sz="3000" cap="all" dirty="0">
              <a:latin typeface="Stencil Std" panose="04020904080802020404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 smtClean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Soil &amp; Erosion Control</a:t>
            </a:r>
            <a:endParaRPr lang="en-US" sz="2500" cap="all" dirty="0">
              <a:solidFill>
                <a:schemeClr val="accent5">
                  <a:lumMod val="75000"/>
                </a:schemeClr>
              </a:solidFill>
              <a:latin typeface="Stencil Std" panose="04020904080802020404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1304953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4527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9559" y="1304955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673839" y="1304954"/>
            <a:ext cx="3485271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32269" y="8021208"/>
            <a:ext cx="7249551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latin typeface="Stencil Std" panose="04020904080802020404" pitchFamily="82" charset="0"/>
              </a:rPr>
              <a:t>report pollution </a:t>
            </a:r>
            <a:r>
              <a:rPr lang="en-US" cap="all" dirty="0" smtClean="0">
                <a:latin typeface="Stencil Std" panose="04020904080802020404" pitchFamily="82" charset="0"/>
              </a:rPr>
              <a:t>&amp; </a:t>
            </a:r>
            <a:r>
              <a:rPr lang="en-US" cap="all" dirty="0">
                <a:latin typeface="Stencil Std" panose="04020904080802020404" pitchFamily="82" charset="0"/>
              </a:rPr>
              <a:t>illegal dumping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02888" y="8470582"/>
            <a:ext cx="111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Be our eyes—look for and report signs of water pollution.</a:t>
            </a:r>
          </a:p>
          <a:p>
            <a:pPr algn="ctr"/>
            <a:r>
              <a:rPr lang="en-US" sz="1800" dirty="0"/>
              <a:t>Signs include odor, an oily sheen on the water’s surface, colored or cloudy water, dead or dying </a:t>
            </a:r>
            <a:r>
              <a:rPr lang="en-US" sz="1800" dirty="0" smtClean="0"/>
              <a:t>fish</a:t>
            </a:r>
            <a:r>
              <a:rPr lang="en-US" sz="1800" dirty="0"/>
              <a:t>, and excess trash.</a:t>
            </a:r>
          </a:p>
          <a:p>
            <a:pPr algn="ctr"/>
            <a:r>
              <a:rPr lang="en-US" sz="1800" dirty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69164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421082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650"/>
          <a:stretch/>
        </p:blipFill>
        <p:spPr>
          <a:xfrm>
            <a:off x="11802665" y="1466141"/>
            <a:ext cx="3230140" cy="1986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9"/>
          <a:stretch/>
        </p:blipFill>
        <p:spPr>
          <a:xfrm>
            <a:off x="8029594" y="1466142"/>
            <a:ext cx="3217831" cy="1998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66141"/>
            <a:ext cx="3231466" cy="2013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5"/>
          <a:stretch/>
        </p:blipFill>
        <p:spPr>
          <a:xfrm>
            <a:off x="527629" y="1466141"/>
            <a:ext cx="3197750" cy="19748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1" name="Pentagon 20"/>
          <p:cNvSpPr/>
          <p:nvPr/>
        </p:nvSpPr>
        <p:spPr>
          <a:xfrm rot="16200000">
            <a:off x="148235" y="4133493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 rot="16200000">
            <a:off x="3912513" y="4114732"/>
            <a:ext cx="3956539" cy="3215769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entagon 22"/>
          <p:cNvSpPr/>
          <p:nvPr/>
        </p:nvSpPr>
        <p:spPr>
          <a:xfrm rot="16200000">
            <a:off x="7668002" y="4133493"/>
            <a:ext cx="3956539" cy="3215770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16200000">
            <a:off x="11432281" y="4133492"/>
            <a:ext cx="3956539" cy="3215771"/>
          </a:xfrm>
          <a:prstGeom prst="homePlate">
            <a:avLst>
              <a:gd name="adj" fmla="val 18704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18620" y="4215258"/>
            <a:ext cx="321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Recovered Soil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74107" y="4215259"/>
            <a:ext cx="322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Stockpiles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9594" y="4215259"/>
            <a:ext cx="3217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Exposed Soils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3471" y="4215259"/>
            <a:ext cx="3204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Erosion &amp; Sediment Control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620" y="5086783"/>
            <a:ext cx="3215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Soil </a:t>
            </a:r>
            <a:r>
              <a:rPr lang="en-US" sz="1800" dirty="0">
                <a:solidFill>
                  <a:schemeClr val="bg1"/>
                </a:solidFill>
              </a:rPr>
              <a:t>may be used on site </a:t>
            </a:r>
            <a:r>
              <a:rPr lang="en-US" sz="1800" dirty="0" smtClean="0">
                <a:solidFill>
                  <a:schemeClr val="bg1"/>
                </a:solidFill>
              </a:rPr>
              <a:t>as fill </a:t>
            </a:r>
            <a:r>
              <a:rPr lang="en-US" sz="1800" dirty="0">
                <a:solidFill>
                  <a:schemeClr val="bg1"/>
                </a:solidFill>
              </a:rPr>
              <a:t>or stockpiled </a:t>
            </a:r>
            <a:r>
              <a:rPr lang="en-US" sz="1800" dirty="0" smtClean="0">
                <a:solidFill>
                  <a:schemeClr val="bg1"/>
                </a:solidFill>
              </a:rPr>
              <a:t>for another </a:t>
            </a:r>
            <a:r>
              <a:rPr lang="en-US" sz="1800" dirty="0">
                <a:solidFill>
                  <a:schemeClr val="bg1"/>
                </a:solidFill>
              </a:rPr>
              <a:t>land application.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2897" y="5111498"/>
            <a:ext cx="32157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Locate </a:t>
            </a:r>
            <a:r>
              <a:rPr lang="en-US" sz="1800" dirty="0">
                <a:solidFill>
                  <a:schemeClr val="bg1"/>
                </a:solidFill>
              </a:rPr>
              <a:t>stockpiles out </a:t>
            </a:r>
            <a:r>
              <a:rPr lang="en-US" sz="1800" dirty="0" smtClean="0">
                <a:solidFill>
                  <a:schemeClr val="bg1"/>
                </a:solidFill>
              </a:rPr>
              <a:t>of the </a:t>
            </a:r>
            <a:r>
              <a:rPr lang="en-US" sz="1800" dirty="0">
                <a:solidFill>
                  <a:schemeClr val="bg1"/>
                </a:solidFill>
              </a:rPr>
              <a:t>street and away </a:t>
            </a:r>
            <a:r>
              <a:rPr lang="en-US" sz="1800" dirty="0" smtClean="0">
                <a:solidFill>
                  <a:schemeClr val="bg1"/>
                </a:solidFill>
              </a:rPr>
              <a:t>from flowing </a:t>
            </a:r>
            <a:r>
              <a:rPr lang="en-US" sz="1800" dirty="0">
                <a:solidFill>
                  <a:schemeClr val="bg1"/>
                </a:solidFill>
              </a:rPr>
              <a:t>water or </a:t>
            </a:r>
            <a:r>
              <a:rPr lang="en-US" sz="1800" dirty="0" smtClean="0">
                <a:solidFill>
                  <a:schemeClr val="bg1"/>
                </a:solidFill>
              </a:rPr>
              <a:t>runoff.</a:t>
            </a: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Capture sediment using appropriate methods.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Cover soil and sand stockpiles to prevent erosion.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47179" y="5111498"/>
            <a:ext cx="3206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Apply </a:t>
            </a:r>
            <a:r>
              <a:rPr lang="en-US" sz="1800" dirty="0">
                <a:solidFill>
                  <a:schemeClr val="bg1"/>
                </a:solidFill>
              </a:rPr>
              <a:t>grass seed </a:t>
            </a:r>
            <a:r>
              <a:rPr lang="en-US" sz="1800" dirty="0" smtClean="0">
                <a:solidFill>
                  <a:schemeClr val="bg1"/>
                </a:solidFill>
              </a:rPr>
              <a:t>to prevent </a:t>
            </a:r>
            <a:r>
              <a:rPr lang="en-US" sz="1800" dirty="0">
                <a:solidFill>
                  <a:schemeClr val="bg1"/>
                </a:solidFill>
              </a:rPr>
              <a:t>erosion.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Protect </a:t>
            </a:r>
            <a:r>
              <a:rPr lang="en-US" sz="1800" dirty="0">
                <a:solidFill>
                  <a:schemeClr val="bg1"/>
                </a:solidFill>
              </a:rPr>
              <a:t>channels by </a:t>
            </a:r>
            <a:r>
              <a:rPr lang="en-US" sz="1800" dirty="0" smtClean="0">
                <a:solidFill>
                  <a:schemeClr val="bg1"/>
                </a:solidFill>
              </a:rPr>
              <a:t>using turf </a:t>
            </a:r>
            <a:r>
              <a:rPr lang="en-US" sz="1800" dirty="0">
                <a:solidFill>
                  <a:schemeClr val="bg1"/>
                </a:solidFill>
              </a:rPr>
              <a:t>reinforcement </a:t>
            </a:r>
            <a:r>
              <a:rPr lang="en-US" sz="1800" dirty="0" smtClean="0">
                <a:solidFill>
                  <a:schemeClr val="bg1"/>
                </a:solidFill>
              </a:rPr>
              <a:t>mats until </a:t>
            </a:r>
            <a:r>
              <a:rPr lang="en-US" sz="1800" dirty="0">
                <a:solidFill>
                  <a:schemeClr val="bg1"/>
                </a:solidFill>
              </a:rPr>
              <a:t>vegetation </a:t>
            </a:r>
            <a:r>
              <a:rPr lang="en-US" sz="1800" dirty="0" smtClean="0">
                <a:solidFill>
                  <a:schemeClr val="bg1"/>
                </a:solidFill>
              </a:rPr>
              <a:t>is established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820250" y="5111498"/>
            <a:ext cx="31981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</a:t>
            </a:r>
            <a:r>
              <a:rPr lang="en-US" sz="1800" dirty="0">
                <a:solidFill>
                  <a:schemeClr val="bg1"/>
                </a:solidFill>
              </a:rPr>
              <a:t>erosion </a:t>
            </a:r>
            <a:r>
              <a:rPr lang="en-US" sz="1800" dirty="0" smtClean="0">
                <a:solidFill>
                  <a:schemeClr val="bg1"/>
                </a:solidFill>
              </a:rPr>
              <a:t>control methods </a:t>
            </a:r>
            <a:r>
              <a:rPr lang="en-US" sz="1800" dirty="0">
                <a:solidFill>
                  <a:schemeClr val="bg1"/>
                </a:solidFill>
              </a:rPr>
              <a:t>such as </a:t>
            </a:r>
            <a:r>
              <a:rPr lang="en-US" sz="1800" dirty="0" smtClean="0">
                <a:solidFill>
                  <a:schemeClr val="bg1"/>
                </a:solidFill>
              </a:rPr>
              <a:t>erosion control blankets, vegetation</a:t>
            </a:r>
            <a:r>
              <a:rPr lang="en-US" sz="1800" dirty="0">
                <a:solidFill>
                  <a:schemeClr val="bg1"/>
                </a:solidFill>
              </a:rPr>
              <a:t>, or mulching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Use </a:t>
            </a:r>
            <a:r>
              <a:rPr lang="en-US" sz="1800" dirty="0">
                <a:solidFill>
                  <a:schemeClr val="bg1"/>
                </a:solidFill>
              </a:rPr>
              <a:t>sediment </a:t>
            </a:r>
            <a:r>
              <a:rPr lang="en-US" sz="1800" dirty="0" smtClean="0">
                <a:solidFill>
                  <a:schemeClr val="bg1"/>
                </a:solidFill>
              </a:rPr>
              <a:t>control methods </a:t>
            </a:r>
            <a:r>
              <a:rPr lang="en-US" sz="1800" dirty="0">
                <a:solidFill>
                  <a:schemeClr val="bg1"/>
                </a:solidFill>
              </a:rPr>
              <a:t>such as </a:t>
            </a:r>
            <a:r>
              <a:rPr lang="en-US" sz="1800" dirty="0" smtClean="0">
                <a:solidFill>
                  <a:schemeClr val="bg1"/>
                </a:solidFill>
              </a:rPr>
              <a:t>mulch berms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7396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5225"/>
            <a:ext cx="155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all" dirty="0">
                <a:latin typeface="Stencil Std" panose="04020904080802020404" pitchFamily="82" charset="0"/>
              </a:rPr>
              <a:t>DO YOUR PART—KEEP POLLUTION OUT OF STORM DRAINS &amp; WATERWAYS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20179"/>
            <a:ext cx="1554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cap="all" dirty="0">
                <a:solidFill>
                  <a:schemeClr val="accent5">
                    <a:lumMod val="75000"/>
                  </a:schemeClr>
                </a:solidFill>
                <a:latin typeface="Stencil Std" panose="04020904080802020404" pitchFamily="82" charset="0"/>
              </a:rPr>
              <a:t>streets maintenance: cleanup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5" y="8053495"/>
            <a:ext cx="1173480" cy="1715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14540" y="8021208"/>
            <a:ext cx="794766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 smtClean="0">
                <a:latin typeface="Stencil Std" panose="04020904080802020404" pitchFamily="82" charset="0"/>
              </a:rPr>
              <a:t>REPORT </a:t>
            </a:r>
            <a:r>
              <a:rPr lang="en-US" sz="2400" cap="all" dirty="0" smtClean="0">
                <a:latin typeface="Stencil Std" panose="04020904080802020404" pitchFamily="82" charset="0"/>
              </a:rPr>
              <a:t>POLLUTION</a:t>
            </a:r>
            <a:r>
              <a:rPr lang="en-US" cap="all" dirty="0" smtClean="0">
                <a:latin typeface="Stencil Std" panose="04020904080802020404" pitchFamily="82" charset="0"/>
              </a:rPr>
              <a:t> &amp; ILLEGAL DUMPING</a:t>
            </a:r>
            <a:endParaRPr lang="en-US" cap="all" dirty="0">
              <a:latin typeface="Stencil Std" panose="04020904080802020404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1951" y="8470582"/>
            <a:ext cx="1111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Be our eyes—look for and report signs of water pollution.</a:t>
            </a:r>
          </a:p>
          <a:p>
            <a:pPr algn="ctr"/>
            <a:r>
              <a:rPr lang="en-US" sz="1800" dirty="0" smtClean="0"/>
              <a:t>Signs include odor, an oily sheen on the water’s surface, colored or cloudy water, dead or dying fish, and excess trash.</a:t>
            </a:r>
          </a:p>
          <a:p>
            <a:pPr algn="ctr"/>
            <a:r>
              <a:rPr lang="en-US" sz="1800" dirty="0" smtClean="0"/>
              <a:t>Report spills and issues to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[Contact Department, Phone Number]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700490" y="9646920"/>
            <a:ext cx="417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Created in partnership with the Regional Stormwater Management Program.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13379259" y="8249744"/>
            <a:ext cx="1722120" cy="15190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[City Logo]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036978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398254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26719" y="1304953"/>
            <a:ext cx="4695219" cy="65131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entagon 35"/>
          <p:cNvSpPr/>
          <p:nvPr/>
        </p:nvSpPr>
        <p:spPr>
          <a:xfrm rot="16200000">
            <a:off x="1115428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7" name="Pentagon 36"/>
          <p:cNvSpPr/>
          <p:nvPr/>
        </p:nvSpPr>
        <p:spPr>
          <a:xfrm rot="16200000">
            <a:off x="11058498" y="3837834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8" name="Pentagon 37"/>
          <p:cNvSpPr/>
          <p:nvPr/>
        </p:nvSpPr>
        <p:spPr>
          <a:xfrm rot="16200000">
            <a:off x="6086963" y="3836642"/>
            <a:ext cx="3317800" cy="4393098"/>
          </a:xfrm>
          <a:prstGeom prst="homePlate">
            <a:avLst>
              <a:gd name="adj" fmla="val 134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39" name="Rectangle 38"/>
          <p:cNvSpPr/>
          <p:nvPr/>
        </p:nvSpPr>
        <p:spPr>
          <a:xfrm>
            <a:off x="577779" y="1368612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549313" y="1368611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10520848" y="1368610"/>
            <a:ext cx="4393099" cy="29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33413" y="4810787"/>
            <a:ext cx="427990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Trucks, Equipment,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&amp; Tools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05912" y="4823930"/>
            <a:ext cx="4279900" cy="83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Cleaning Equipment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Outdoors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577448" y="4823930"/>
            <a:ext cx="4279900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Absorbent Cleanup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33413" y="5647823"/>
            <a:ext cx="427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Clean trucks, </a:t>
            </a:r>
            <a:r>
              <a:rPr lang="en-US" sz="2000" dirty="0" smtClean="0">
                <a:solidFill>
                  <a:schemeClr val="bg1"/>
                </a:solidFill>
              </a:rPr>
              <a:t>equipment, and </a:t>
            </a:r>
            <a:r>
              <a:rPr lang="en-US" sz="2000" dirty="0">
                <a:solidFill>
                  <a:schemeClr val="bg1"/>
                </a:solidFill>
              </a:rPr>
              <a:t>tools in </a:t>
            </a:r>
            <a:r>
              <a:rPr lang="en-US" sz="2000" dirty="0" smtClean="0">
                <a:solidFill>
                  <a:schemeClr val="bg1"/>
                </a:solidFill>
              </a:rPr>
              <a:t>designated wash </a:t>
            </a:r>
            <a:r>
              <a:rPr lang="en-US" sz="2000" dirty="0">
                <a:solidFill>
                  <a:schemeClr val="bg1"/>
                </a:solidFill>
              </a:rPr>
              <a:t>facilities.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05912" y="5647824"/>
            <a:ext cx="4279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When </a:t>
            </a:r>
            <a:r>
              <a:rPr lang="en-US" sz="2000" dirty="0">
                <a:solidFill>
                  <a:schemeClr val="bg1"/>
                </a:solidFill>
              </a:rPr>
              <a:t>wash facilities are </a:t>
            </a:r>
            <a:r>
              <a:rPr lang="en-US" sz="2000" dirty="0" smtClean="0">
                <a:solidFill>
                  <a:schemeClr val="bg1"/>
                </a:solidFill>
              </a:rPr>
              <a:t>not available</a:t>
            </a:r>
            <a:r>
              <a:rPr lang="en-US" sz="2000" dirty="0">
                <a:solidFill>
                  <a:schemeClr val="bg1"/>
                </a:solidFill>
              </a:rPr>
              <a:t>, clean </a:t>
            </a:r>
            <a:r>
              <a:rPr lang="en-US" sz="2000" dirty="0" smtClean="0">
                <a:solidFill>
                  <a:schemeClr val="bg1"/>
                </a:solidFill>
              </a:rPr>
              <a:t>equipment over catch trays or absorbents </a:t>
            </a:r>
            <a:r>
              <a:rPr lang="en-US" sz="2000" dirty="0">
                <a:solidFill>
                  <a:schemeClr val="bg1"/>
                </a:solidFill>
              </a:rPr>
              <a:t>spread </a:t>
            </a:r>
            <a:r>
              <a:rPr lang="en-US" sz="2000" dirty="0" smtClean="0">
                <a:solidFill>
                  <a:schemeClr val="bg1"/>
                </a:solidFill>
              </a:rPr>
              <a:t>on an </a:t>
            </a:r>
            <a:r>
              <a:rPr lang="en-US" sz="2000" dirty="0">
                <a:solidFill>
                  <a:schemeClr val="bg1"/>
                </a:solidFill>
              </a:rPr>
              <a:t>impervious surface.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577447" y="5647824"/>
            <a:ext cx="4279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Promptly sweep up </a:t>
            </a:r>
            <a:r>
              <a:rPr lang="en-US" sz="2000" dirty="0" smtClean="0">
                <a:solidFill>
                  <a:schemeClr val="bg1"/>
                </a:solidFill>
              </a:rPr>
              <a:t>spent absorbents </a:t>
            </a:r>
            <a:r>
              <a:rPr lang="en-US" sz="2000" dirty="0">
                <a:solidFill>
                  <a:schemeClr val="bg1"/>
                </a:solidFill>
              </a:rPr>
              <a:t>and dispose of </a:t>
            </a:r>
            <a:r>
              <a:rPr lang="en-US" sz="2000" dirty="0" smtClean="0">
                <a:solidFill>
                  <a:schemeClr val="bg1"/>
                </a:solidFill>
              </a:rPr>
              <a:t>them according </a:t>
            </a:r>
            <a:r>
              <a:rPr lang="en-US" sz="2000" dirty="0">
                <a:solidFill>
                  <a:schemeClr val="bg1"/>
                </a:solidFill>
              </a:rPr>
              <a:t>to </a:t>
            </a:r>
            <a:r>
              <a:rPr lang="en-US" sz="2000" dirty="0" smtClean="0">
                <a:solidFill>
                  <a:schemeClr val="bg1"/>
                </a:solidFill>
              </a:rPr>
              <a:t>established procedures.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8" name="Picture Placeholder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48" y="1416423"/>
            <a:ext cx="4279900" cy="2874683"/>
          </a:xfrm>
          <a:prstGeom prst="rect">
            <a:avLst/>
          </a:prstGeom>
        </p:spPr>
      </p:pic>
      <p:pic>
        <p:nvPicPr>
          <p:cNvPr id="49" name="Picture Placeholder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912" y="1416423"/>
            <a:ext cx="4279900" cy="2874683"/>
          </a:xfrm>
          <a:prstGeom prst="rect">
            <a:avLst/>
          </a:prstGeom>
        </p:spPr>
      </p:pic>
      <p:pic>
        <p:nvPicPr>
          <p:cNvPr id="50" name="Picture Placeholder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1416423"/>
            <a:ext cx="4279899" cy="287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9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692</TotalTime>
  <Words>2097</Words>
  <Application>Microsoft Office PowerPoint</Application>
  <PresentationFormat>Custom</PresentationFormat>
  <Paragraphs>272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Stencil Std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N.C.T.C.O.G.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Nalani Jay</dc:creator>
  <cp:lastModifiedBy>Ashley Hallman</cp:lastModifiedBy>
  <cp:revision>98</cp:revision>
  <dcterms:created xsi:type="dcterms:W3CDTF">2015-09-21T17:06:41Z</dcterms:created>
  <dcterms:modified xsi:type="dcterms:W3CDTF">2016-01-27T19:52:11Z</dcterms:modified>
</cp:coreProperties>
</file>