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5" r:id="rId3"/>
    <p:sldId id="259" r:id="rId4"/>
    <p:sldId id="283" r:id="rId5"/>
    <p:sldId id="286" r:id="rId6"/>
    <p:sldId id="287" r:id="rId7"/>
    <p:sldId id="284" r:id="rId8"/>
    <p:sldId id="288" r:id="rId9"/>
    <p:sldId id="273" r:id="rId10"/>
    <p:sldId id="272" r:id="rId11"/>
    <p:sldId id="289" r:id="rId12"/>
    <p:sldId id="290" r:id="rId13"/>
    <p:sldId id="278" r:id="rId14"/>
    <p:sldId id="279" r:id="rId15"/>
    <p:sldId id="281" r:id="rId16"/>
    <p:sldId id="282" r:id="rId17"/>
    <p:sldId id="276" r:id="rId1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37C9"/>
    <a:srgbClr val="033BD7"/>
    <a:srgbClr val="0545FB"/>
    <a:srgbClr val="1D08B8"/>
    <a:srgbClr val="004A8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89039" autoAdjust="0"/>
  </p:normalViewPr>
  <p:slideViewPr>
    <p:cSldViewPr>
      <p:cViewPr varScale="1">
        <p:scale>
          <a:sx n="78" d="100"/>
          <a:sy n="78" d="100"/>
        </p:scale>
        <p:origin x="-5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2" y="0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57031ABF-2239-4E60-ACB1-E0C15A2E64D4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173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2" y="9119173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054F5EEE-E1B9-48D3-A4FB-21D5E84E7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2962" y="0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488452A1-6166-47C8-A8A5-A17FB3437EEE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1" tIns="47425" rIns="94851" bIns="474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2183" y="4561226"/>
            <a:ext cx="5850835" cy="4320213"/>
          </a:xfrm>
          <a:prstGeom prst="rect">
            <a:avLst/>
          </a:prstGeom>
        </p:spPr>
        <p:txBody>
          <a:bodyPr vert="horz" lIns="94851" tIns="47425" rIns="94851" bIns="4742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173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2962" y="9119173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73DE5CF4-61AD-4C27-8F6E-A0F83F5CD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Pea-green/bright green</a:t>
            </a:r>
            <a:r>
              <a:rPr lang="en-US" baseline="0" dirty="0" smtClean="0">
                <a:latin typeface="Arial" pitchFamily="34" charset="0"/>
                <a:cs typeface="Arial" pitchFamily="34" charset="0"/>
              </a:rPr>
              <a:t> picture: Algae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Milky white picture: Paint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washwater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Milky gray-black picture: Failing septic system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Tan to light brown picture</a:t>
            </a:r>
            <a:r>
              <a:rPr lang="en-US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baseline="0" smtClean="0">
                <a:latin typeface="Arial" pitchFamily="34" charset="0"/>
                <a:cs typeface="Arial" pitchFamily="34" charset="0"/>
              </a:rPr>
              <a:t> Discharge </a:t>
            </a:r>
            <a:r>
              <a:rPr lang="en-US" baseline="0" dirty="0" smtClean="0">
                <a:latin typeface="Arial" pitchFamily="34" charset="0"/>
                <a:cs typeface="Arial" pitchFamily="34" charset="0"/>
              </a:rPr>
              <a:t>from a construction site</a:t>
            </a:r>
            <a:endParaRPr lang="en-US" dirty="0" smtClean="0"/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Purple dye picture: Red-dyed diesel spill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DE5CF4-61AD-4C27-8F6E-A0F83F5CD47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DE5CF4-61AD-4C27-8F6E-A0F83F5CD470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 descr="M:\Projects\images\stormwater images\rainindrain9.jpg"/>
          <p:cNvPicPr>
            <a:picLocks noChangeAspect="1" noChangeArrowheads="1"/>
          </p:cNvPicPr>
          <p:nvPr userDrawn="1"/>
        </p:nvPicPr>
        <p:blipFill>
          <a:blip r:embed="rId2" cstate="print">
            <a:lum bright="4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>
            <a:normAutofit/>
          </a:bodyPr>
          <a:lstStyle>
            <a:lvl1pPr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0337C9"/>
                </a:solidFill>
                <a:latin typeface="+mj-lt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2C35-2E09-4876-84E7-DE19689AF7B8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3CD2F-DFFB-4C78-8EC5-379ADC1B2E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2C35-2E09-4876-84E7-DE19689AF7B8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3CD2F-DFFB-4C78-8EC5-379ADC1B2E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2C35-2E09-4876-84E7-DE19689AF7B8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3CD2F-DFFB-4C78-8EC5-379ADC1B2E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2C35-2E09-4876-84E7-DE19689AF7B8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3CD2F-DFFB-4C78-8EC5-379ADC1B2E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2C35-2E09-4876-84E7-DE19689AF7B8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3CD2F-DFFB-4C78-8EC5-379ADC1B2E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2C35-2E09-4876-84E7-DE19689AF7B8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3CD2F-DFFB-4C78-8EC5-379ADC1B2E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2C35-2E09-4876-84E7-DE19689AF7B8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3CD2F-DFFB-4C78-8EC5-379ADC1B2E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2C35-2E09-4876-84E7-DE19689AF7B8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3CD2F-DFFB-4C78-8EC5-379ADC1B2E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2C35-2E09-4876-84E7-DE19689AF7B8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3CD2F-DFFB-4C78-8EC5-379ADC1B2E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2C35-2E09-4876-84E7-DE19689AF7B8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3CD2F-DFFB-4C78-8EC5-379ADC1B2E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2C35-2E09-4876-84E7-DE19689AF7B8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3CD2F-DFFB-4C78-8EC5-379ADC1B2E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42C35-2E09-4876-84E7-DE19689AF7B8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3CD2F-DFFB-4C78-8EC5-379ADC1B2E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337C9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Preventing </a:t>
            </a:r>
            <a:r>
              <a:rPr lang="en-US" dirty="0" err="1" smtClean="0"/>
              <a:t>Stormwater</a:t>
            </a:r>
            <a:r>
              <a:rPr lang="en-US" dirty="0" smtClean="0"/>
              <a:t> Pollution</a:t>
            </a:r>
            <a:br>
              <a:rPr lang="en-US" dirty="0" smtClean="0"/>
            </a:br>
            <a:r>
              <a:rPr lang="en-US" i="1" dirty="0" smtClean="0"/>
              <a:t>What We Can Do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0668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Employee Training</a:t>
            </a:r>
          </a:p>
          <a:p>
            <a:r>
              <a:rPr lang="en-US" dirty="0" smtClean="0"/>
              <a:t>Recognizing and Reporting Illicit Discharges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5334000"/>
            <a:ext cx="91440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i="1" smtClean="0">
                <a:latin typeface="Arial Rounded MT Bold" pitchFamily="34" charset="0"/>
              </a:rPr>
              <a:t>&lt;Insert Your </a:t>
            </a:r>
            <a:r>
              <a:rPr lang="en-US" sz="1600" i="1" dirty="0" smtClean="0">
                <a:latin typeface="Arial Rounded MT Bold" pitchFamily="34" charset="0"/>
              </a:rPr>
              <a:t>Organization’s Name &gt;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600" i="1" dirty="0" smtClean="0">
              <a:latin typeface="Arial Rounded MT Bold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i="1" dirty="0" smtClean="0">
                <a:latin typeface="Arial Rounded MT Bold" pitchFamily="34" charset="0"/>
              </a:rPr>
              <a:t>Prepared in Cooperation with the North Central Texas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i="1" dirty="0" smtClean="0">
                <a:latin typeface="Arial Rounded MT Bold" pitchFamily="34" charset="0"/>
              </a:rPr>
              <a:t>Regional </a:t>
            </a:r>
            <a:r>
              <a:rPr lang="en-US" sz="1600" i="1" dirty="0" err="1" smtClean="0">
                <a:latin typeface="Arial Rounded MT Bold" pitchFamily="34" charset="0"/>
              </a:rPr>
              <a:t>Stormwater</a:t>
            </a:r>
            <a:r>
              <a:rPr lang="en-US" sz="1600" i="1" dirty="0" smtClean="0">
                <a:latin typeface="Arial Rounded MT Bold" pitchFamily="34" charset="0"/>
              </a:rPr>
              <a:t> Management Program</a:t>
            </a:r>
            <a:endParaRPr kumimoji="0" lang="en-US" sz="16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 Rounded MT Bold" pitchFamily="34" charset="0"/>
            </a:endParaRPr>
          </a:p>
        </p:txBody>
      </p:sp>
      <p:pic>
        <p:nvPicPr>
          <p:cNvPr id="5" name="Picture 2" descr="M:\Projects\images\LOGOS\Our Water Colore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343254"/>
            <a:ext cx="914400" cy="136234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772400" y="5486400"/>
            <a:ext cx="9906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&lt;Your Logo Goes Here&gt;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Reporting Pollution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 you see questionable discharges entering the storm sewer system or someone dumping something down the storm drain, report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0" y="38862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145" name="Picture 1" descr="M:\Projects\storm water\IDDE\Projects\FY2010 Field Guide\Final Guide\InDesign Files\Links\GP dumpster leak.jpg"/>
          <p:cNvPicPr>
            <a:picLocks noChangeAspect="1" noChangeArrowheads="1"/>
          </p:cNvPicPr>
          <p:nvPr/>
        </p:nvPicPr>
        <p:blipFill>
          <a:blip r:embed="rId2" cstate="print"/>
          <a:srcRect l="10902" t="2506" r="4997" b="4149"/>
          <a:stretch>
            <a:fillRect/>
          </a:stretch>
        </p:blipFill>
        <p:spPr bwMode="auto">
          <a:xfrm>
            <a:off x="1143000" y="3962400"/>
            <a:ext cx="2590800" cy="2159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143000" y="6154579"/>
            <a:ext cx="205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Grand Prairie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 descr="Cartoon drawing showing a man dumping liquid into a storm drai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3962400"/>
            <a:ext cx="2590800" cy="221513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5029200" y="6172200"/>
            <a:ext cx="205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Montgomery County, MD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Examples of What to Report</a:t>
            </a:r>
            <a:br>
              <a:rPr lang="en-US" dirty="0" smtClean="0"/>
            </a:br>
            <a:r>
              <a:rPr lang="en-US" sz="3100" i="1" dirty="0" smtClean="0">
                <a:solidFill>
                  <a:schemeClr val="tx1"/>
                </a:solidFill>
              </a:rPr>
              <a:t>Pollution Entering the Storm Sewer System </a:t>
            </a:r>
            <a:endParaRPr lang="en-US" sz="3100" i="1" dirty="0">
              <a:solidFill>
                <a:schemeClr val="tx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t="5405"/>
          <a:stretch>
            <a:fillRect/>
          </a:stretch>
        </p:blipFill>
        <p:spPr bwMode="auto">
          <a:xfrm>
            <a:off x="7239000" y="1447800"/>
            <a:ext cx="1676400" cy="244051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7238999" y="1219200"/>
            <a:ext cx="1676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Tetra Tech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13333" r="43333"/>
          <a:stretch>
            <a:fillRect/>
          </a:stretch>
        </p:blipFill>
        <p:spPr bwMode="auto">
          <a:xfrm>
            <a:off x="5257800" y="1447800"/>
            <a:ext cx="1752856" cy="2297112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1" name="Picture 4" descr="IMAGE_00128"/>
          <p:cNvPicPr>
            <a:picLocks noChangeAspect="1" noChangeArrowheads="1"/>
          </p:cNvPicPr>
          <p:nvPr/>
        </p:nvPicPr>
        <p:blipFill>
          <a:blip r:embed="rId4" cstate="print"/>
          <a:srcRect r="16441"/>
          <a:stretch>
            <a:fillRect/>
          </a:stretch>
        </p:blipFill>
        <p:spPr bwMode="auto">
          <a:xfrm>
            <a:off x="762000" y="4419600"/>
            <a:ext cx="2209800" cy="1998662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" name="Picture 3" descr="Concrete residue from construction vehicles being washed in parking lot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 l="35276" t="11386"/>
          <a:stretch>
            <a:fillRect/>
          </a:stretch>
        </p:blipFill>
        <p:spPr bwMode="auto">
          <a:xfrm>
            <a:off x="2743200" y="1524000"/>
            <a:ext cx="2307096" cy="2362199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7239000" y="396240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Liquids dumped down a storm drain 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57800" y="373380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Unusually colored discharges 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43200" y="3886200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Wash out of solids/liquids 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8600" y="3962400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Dirty water in the street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971800" y="5181600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Leaks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62000" y="6400641"/>
            <a:ext cx="1676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Tetra Tech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743200" y="1295400"/>
            <a:ext cx="1676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Tetra Tech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57800" y="1219200"/>
            <a:ext cx="1676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Tetra Tech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8600" y="1295400"/>
            <a:ext cx="1676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Arlington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\\Office\envir\Projects\SEE Development Excellence\Trans from coordinated development\coordinated development\storm water\Construction Inspection Training\arl5.bmp"/>
          <p:cNvPicPr>
            <a:picLocks noChangeAspect="1" noChangeArrowheads="1"/>
          </p:cNvPicPr>
          <p:nvPr/>
        </p:nvPicPr>
        <p:blipFill>
          <a:blip r:embed="rId6" cstate="print"/>
          <a:srcRect l="45038" t="7377" r="5341" b="13935"/>
          <a:stretch>
            <a:fillRect/>
          </a:stretch>
        </p:blipFill>
        <p:spPr bwMode="auto">
          <a:xfrm>
            <a:off x="228600" y="1524000"/>
            <a:ext cx="2286000" cy="24384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7" cstate="print"/>
          <a:srcRect l="24634" r="8026" b="11115"/>
          <a:stretch>
            <a:fillRect/>
          </a:stretch>
        </p:blipFill>
        <p:spPr bwMode="auto">
          <a:xfrm>
            <a:off x="4495800" y="4343400"/>
            <a:ext cx="2438400" cy="2358614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6934200" y="5257800"/>
            <a:ext cx="152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Solids blown or swept in the street or down a storm drain 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Reporting Pollution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If you see warning signs of pollution coming out of a pipe or in a local waterway, report it</a:t>
            </a:r>
          </a:p>
          <a:p>
            <a:r>
              <a:rPr lang="en-US" dirty="0" smtClean="0"/>
              <a:t>Warning signs may include the presence of unusual:</a:t>
            </a:r>
          </a:p>
          <a:p>
            <a:pPr lvl="1"/>
            <a:r>
              <a:rPr lang="en-US" dirty="0" smtClean="0"/>
              <a:t>Color</a:t>
            </a:r>
          </a:p>
          <a:p>
            <a:pPr lvl="1"/>
            <a:r>
              <a:rPr lang="en-US" dirty="0" smtClean="0"/>
              <a:t>Odor</a:t>
            </a:r>
          </a:p>
          <a:p>
            <a:pPr lvl="1"/>
            <a:r>
              <a:rPr lang="en-US" dirty="0" smtClean="0"/>
              <a:t>Turbidity</a:t>
            </a:r>
          </a:p>
          <a:p>
            <a:pPr lvl="1"/>
            <a:r>
              <a:rPr lang="en-US" dirty="0" smtClean="0"/>
              <a:t>Floatable liquids </a:t>
            </a:r>
            <a:br>
              <a:rPr lang="en-US" dirty="0" smtClean="0"/>
            </a:br>
            <a:r>
              <a:rPr lang="en-US" dirty="0" smtClean="0"/>
              <a:t>and solids</a:t>
            </a:r>
          </a:p>
          <a:p>
            <a:pPr lvl="1"/>
            <a:r>
              <a:rPr lang="en-US" dirty="0" smtClean="0"/>
              <a:t>Etc. </a:t>
            </a:r>
          </a:p>
          <a:p>
            <a:pPr lvl="1"/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486400" y="38862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4" descr="Concrete residues then washed off directly to this outfall and the river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26166" t="32945" b="15654"/>
          <a:stretch>
            <a:fillRect/>
          </a:stretch>
        </p:blipFill>
        <p:spPr bwMode="auto">
          <a:xfrm>
            <a:off x="6705600" y="3505200"/>
            <a:ext cx="1935163" cy="25908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t="25000" r="53125" b="5000"/>
          <a:stretch>
            <a:fillRect/>
          </a:stretch>
        </p:blipFill>
        <p:spPr bwMode="auto">
          <a:xfrm>
            <a:off x="3886200" y="3535680"/>
            <a:ext cx="2286000" cy="256032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3886200" y="6096000"/>
            <a:ext cx="205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Fort Worth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05600" y="6096000"/>
            <a:ext cx="1676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Tetra Tech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Examples of What to Report</a:t>
            </a:r>
            <a:br>
              <a:rPr lang="en-US" dirty="0" smtClean="0"/>
            </a:br>
            <a:r>
              <a:rPr lang="en-US" sz="3100" i="1" dirty="0" smtClean="0">
                <a:solidFill>
                  <a:schemeClr val="tx1"/>
                </a:solidFill>
              </a:rPr>
              <a:t>Unusual Water Color</a:t>
            </a:r>
            <a:endParaRPr lang="en-US" sz="3100" i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M:\Projects\storm water\IDDE\Projects\FY2010 Field Guide\Final Guide\InDesign Files\Links\GP_Red Dye Diesel.jpg"/>
          <p:cNvPicPr>
            <a:picLocks noChangeAspect="1" noChangeArrowheads="1"/>
          </p:cNvPicPr>
          <p:nvPr/>
        </p:nvPicPr>
        <p:blipFill>
          <a:blip r:embed="rId4" cstate="print"/>
          <a:srcRect l="1515" t="4373" r="4978" b="4373"/>
          <a:stretch>
            <a:fillRect/>
          </a:stretch>
        </p:blipFill>
        <p:spPr bwMode="auto">
          <a:xfrm>
            <a:off x="5867400" y="4554379"/>
            <a:ext cx="2777490" cy="20574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715000" y="4173379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Dark red, purple, blue, black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 l="41250" t="45313" r="41875" b="38281"/>
          <a:stretch>
            <a:fillRect/>
          </a:stretch>
        </p:blipFill>
        <p:spPr bwMode="auto">
          <a:xfrm>
            <a:off x="3505200" y="3352800"/>
            <a:ext cx="2057400" cy="1600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505200" y="29718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Milky white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05200" y="4953000"/>
            <a:ext cx="205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Dr. Robert Pitt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67400" y="6611779"/>
            <a:ext cx="205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Grand Prairie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 l="42361" t="64815" r="40278" b="18518"/>
          <a:stretch>
            <a:fillRect/>
          </a:stretch>
        </p:blipFill>
        <p:spPr bwMode="auto">
          <a:xfrm>
            <a:off x="5943600" y="1752600"/>
            <a:ext cx="2751667" cy="1981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5943600" y="13716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Milky gray-black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43600" y="3733800"/>
            <a:ext cx="205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Center for Watershed Protection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/>
          <a:srcRect l="32639" t="68519" r="49305" b="13889"/>
          <a:stretch>
            <a:fillRect/>
          </a:stretch>
        </p:blipFill>
        <p:spPr bwMode="auto">
          <a:xfrm>
            <a:off x="457200" y="4630579"/>
            <a:ext cx="2743200" cy="2004646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3200400" y="59436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Tan to light brown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7200" y="6611779"/>
            <a:ext cx="205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Don Green, Franklin, TN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228600" y="1600200"/>
          <a:ext cx="3054783" cy="2286000"/>
        </p:xfrm>
        <a:graphic>
          <a:graphicData uri="http://schemas.openxmlformats.org/presentationml/2006/ole">
            <p:oleObj spid="_x0000_s4098" name="Picture" r:id="rId8" imgW="2676399" imgH="2003241" progId="StaticMetafile">
              <p:embed/>
            </p:oleObj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28600" y="3886200"/>
            <a:ext cx="205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Fort Worth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76600" y="16002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Pea-green/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bright green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Examples of What to Report</a:t>
            </a:r>
            <a:br>
              <a:rPr lang="en-US" dirty="0" smtClean="0"/>
            </a:br>
            <a:r>
              <a:rPr lang="en-US" sz="3100" i="1" dirty="0" smtClean="0">
                <a:solidFill>
                  <a:schemeClr val="tx1"/>
                </a:solidFill>
              </a:rPr>
              <a:t>Unusual Odor</a:t>
            </a:r>
            <a:endParaRPr lang="en-US" sz="3100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odors are an immediate indicator of pollution</a:t>
            </a:r>
          </a:p>
          <a:p>
            <a:r>
              <a:rPr lang="en-US" dirty="0" smtClean="0"/>
              <a:t>Sewage, gasoline, and chemical odors should be reported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752600" y="3962400"/>
          <a:ext cx="6096000" cy="229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Odor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Causes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Rotten eggs/hydrogen</a:t>
                      </a:r>
                      <a:r>
                        <a:rPr lang="en-US" b="1" baseline="0" dirty="0" smtClean="0"/>
                        <a:t> sulfide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Raw sewage, decomposing organic matter, lack of oxygen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Sharp,</a:t>
                      </a:r>
                      <a:r>
                        <a:rPr lang="en-US" b="1" baseline="0" dirty="0" smtClean="0"/>
                        <a:t> pungent odor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Chemicals</a:t>
                      </a:r>
                      <a:r>
                        <a:rPr lang="en-US" baseline="0" dirty="0" smtClean="0"/>
                        <a:t> or pesticides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Gasoline,</a:t>
                      </a:r>
                      <a:r>
                        <a:rPr lang="en-US" b="1" baseline="0" dirty="0" smtClean="0"/>
                        <a:t> petroleum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Industrial</a:t>
                      </a:r>
                      <a:r>
                        <a:rPr lang="en-US" baseline="0" dirty="0" smtClean="0"/>
                        <a:t> discharge, illegal dumping of wastes, waste water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Examples of What to Report</a:t>
            </a:r>
            <a:br>
              <a:rPr lang="en-US" dirty="0" smtClean="0"/>
            </a:br>
            <a:r>
              <a:rPr lang="en-US" sz="3100" i="1" dirty="0" smtClean="0">
                <a:solidFill>
                  <a:schemeClr val="tx1"/>
                </a:solidFill>
              </a:rPr>
              <a:t>Highly Turbid Water</a:t>
            </a:r>
            <a:endParaRPr lang="en-US" sz="3100" i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Sediment vs. Turbid Water aka “colored water”"/>
          <p:cNvPicPr>
            <a:picLocks noChangeAspect="1" noChangeArrowheads="1"/>
          </p:cNvPicPr>
          <p:nvPr/>
        </p:nvPicPr>
        <p:blipFill>
          <a:blip r:embed="rId2" cstate="print"/>
          <a:srcRect r="24000" b="9030"/>
          <a:stretch>
            <a:fillRect/>
          </a:stretch>
        </p:blipFill>
        <p:spPr bwMode="auto">
          <a:xfrm>
            <a:off x="228600" y="1752600"/>
            <a:ext cx="2667000" cy="2386263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l="54960" t="66667" r="28472" b="16666"/>
          <a:stretch>
            <a:fillRect/>
          </a:stretch>
        </p:blipFill>
        <p:spPr bwMode="auto">
          <a:xfrm>
            <a:off x="5943600" y="1752600"/>
            <a:ext cx="2980267" cy="2248584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 l="65278" t="36111" r="15278" b="46296"/>
          <a:stretch>
            <a:fillRect/>
          </a:stretch>
        </p:blipFill>
        <p:spPr bwMode="auto">
          <a:xfrm>
            <a:off x="228600" y="4572000"/>
            <a:ext cx="2667000" cy="18097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 l="17361" t="62037" r="63195" b="20370"/>
          <a:stretch>
            <a:fillRect/>
          </a:stretch>
        </p:blipFill>
        <p:spPr bwMode="auto">
          <a:xfrm>
            <a:off x="5943600" y="4419600"/>
            <a:ext cx="2971800" cy="201657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895600" y="19050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Construction site discharge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4114800"/>
            <a:ext cx="205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Catawaba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Riverkeeper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6383179"/>
            <a:ext cx="2667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Rachel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Calabro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, MA Dept of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Env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Protection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95600" y="45720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Unknown brown turbid discharge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31242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Arial" pitchFamily="34" charset="0"/>
                <a:cs typeface="Arial" pitchFamily="34" charset="0"/>
              </a:rPr>
              <a:t>Discharge of rinse from floor sanding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86200" y="57912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Arial" pitchFamily="34" charset="0"/>
                <a:cs typeface="Arial" pitchFamily="34" charset="0"/>
              </a:rPr>
              <a:t>Sewage discharge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43600" y="3962400"/>
            <a:ext cx="2971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Rachel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Calabro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, MA Dept of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Env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Protection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3600" y="6400800"/>
            <a:ext cx="205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Center for Watershed Protection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Examples of What to Report</a:t>
            </a:r>
            <a:br>
              <a:rPr lang="en-US" dirty="0" smtClean="0"/>
            </a:br>
            <a:r>
              <a:rPr lang="en-US" sz="2800" i="1" dirty="0" smtClean="0">
                <a:solidFill>
                  <a:schemeClr val="tx1"/>
                </a:solidFill>
              </a:rPr>
              <a:t>Floatables in the Water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M:\Projects\storm water\IDDE\Projects\FY2010 Field Guide\Final Guide\InDesign Files\Links\NOAA_she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4495800"/>
            <a:ext cx="2657337" cy="20955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124200" y="6611779"/>
            <a:ext cx="205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Jane Thomas, IAN Image Library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242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Oil sheen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M:\Projects\storm water\IDDE\Projects\FY2010 Field Guide\Final Guide\InDesign Files\Links\Wayne County_Sewage Fungus.jpg"/>
          <p:cNvPicPr>
            <a:picLocks noChangeAspect="1" noChangeArrowheads="1"/>
          </p:cNvPicPr>
          <p:nvPr/>
        </p:nvPicPr>
        <p:blipFill>
          <a:blip r:embed="rId4" cstate="print"/>
          <a:srcRect l="1678" t="1972" r="20953" b="3384"/>
          <a:stretch>
            <a:fillRect/>
          </a:stretch>
        </p:blipFill>
        <p:spPr bwMode="auto">
          <a:xfrm>
            <a:off x="152400" y="4401979"/>
            <a:ext cx="2693194" cy="22098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52400" y="6611779"/>
            <a:ext cx="205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Wayne County, MI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4032647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Sewage fungus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M:\Projects\storm water\IDDE\Projects\FY2010 Field Guide\Final Guide\InDesign Files\Links\Foam_Laundromat.jpg"/>
          <p:cNvPicPr>
            <a:picLocks noChangeAspect="1" noChangeArrowheads="1"/>
          </p:cNvPicPr>
          <p:nvPr/>
        </p:nvPicPr>
        <p:blipFill>
          <a:blip r:embed="rId5" cstate="print"/>
          <a:srcRect l="2582" t="3491" r="1883" b="2255"/>
          <a:stretch>
            <a:fillRect/>
          </a:stretch>
        </p:blipFill>
        <p:spPr bwMode="auto">
          <a:xfrm>
            <a:off x="6063703" y="4495800"/>
            <a:ext cx="2899675" cy="211597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6248400" y="6611779"/>
            <a:ext cx="205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Center for Watershed Protection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19800" y="41148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Suds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M:\Projects\images\stormwater images\trash-in-creek.JPG"/>
          <p:cNvPicPr>
            <a:picLocks noChangeAspect="1" noChangeArrowheads="1"/>
          </p:cNvPicPr>
          <p:nvPr/>
        </p:nvPicPr>
        <p:blipFill>
          <a:blip r:embed="rId6" cstate="print"/>
          <a:srcRect l="37843" t="11030"/>
          <a:stretch>
            <a:fillRect/>
          </a:stretch>
        </p:blipFill>
        <p:spPr bwMode="auto">
          <a:xfrm>
            <a:off x="304800" y="1219200"/>
            <a:ext cx="2667000" cy="253496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2971800" y="2743200"/>
            <a:ext cx="121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Leaves and grass clippings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4" descr="lotsoftrash3"/>
          <p:cNvPicPr>
            <a:picLocks noChangeAspect="1" noChangeArrowheads="1"/>
          </p:cNvPicPr>
          <p:nvPr/>
        </p:nvPicPr>
        <p:blipFill>
          <a:blip r:embed="rId7" cstate="print"/>
          <a:srcRect l="11364"/>
          <a:stretch>
            <a:fillRect/>
          </a:stretch>
        </p:blipFill>
        <p:spPr bwMode="auto">
          <a:xfrm>
            <a:off x="5867400" y="1371600"/>
            <a:ext cx="2971800" cy="2513012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4648200" y="20574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Arial" pitchFamily="34" charset="0"/>
                <a:cs typeface="Arial" pitchFamily="34" charset="0"/>
              </a:rPr>
              <a:t>Trash and debris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Call &lt;insert phone number&gt; or email &lt;insert email address&gt;</a:t>
            </a:r>
          </a:p>
          <a:p>
            <a:r>
              <a:rPr lang="en-US" dirty="0" smtClean="0"/>
              <a:t>Include the following information:</a:t>
            </a:r>
          </a:p>
          <a:p>
            <a:pPr lvl="1"/>
            <a:r>
              <a:rPr lang="en-US" dirty="0" smtClean="0"/>
              <a:t>Specific location</a:t>
            </a:r>
          </a:p>
          <a:p>
            <a:pPr lvl="1"/>
            <a:r>
              <a:rPr lang="en-US" dirty="0" smtClean="0"/>
              <a:t>Date and time</a:t>
            </a:r>
          </a:p>
          <a:p>
            <a:pPr lvl="1"/>
            <a:r>
              <a:rPr lang="en-US" dirty="0" smtClean="0"/>
              <a:t>Description of the pollution </a:t>
            </a:r>
          </a:p>
          <a:p>
            <a:pPr lvl="1"/>
            <a:r>
              <a:rPr lang="en-US" dirty="0" smtClean="0"/>
              <a:t>Description of the violator, e.g. license plate #, personal description (if applicable)</a:t>
            </a:r>
          </a:p>
          <a:p>
            <a:pPr lvl="1"/>
            <a:r>
              <a:rPr lang="en-US" dirty="0" smtClean="0"/>
              <a:t>Your contact information</a:t>
            </a:r>
          </a:p>
          <a:p>
            <a:pPr lvl="1"/>
            <a:r>
              <a:rPr lang="en-US" dirty="0" smtClean="0"/>
              <a:t>Email a picture if you can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Understand the terms “</a:t>
            </a:r>
            <a:r>
              <a:rPr lang="en-US" dirty="0" err="1" smtClean="0"/>
              <a:t>stormwater</a:t>
            </a:r>
            <a:r>
              <a:rPr lang="en-US" dirty="0" smtClean="0"/>
              <a:t>” and “illicit discharge”</a:t>
            </a:r>
          </a:p>
          <a:p>
            <a:r>
              <a:rPr lang="en-US" dirty="0" smtClean="0"/>
              <a:t>Understand why these terms are important and why you should care</a:t>
            </a:r>
          </a:p>
          <a:p>
            <a:r>
              <a:rPr lang="en-US" dirty="0" smtClean="0"/>
              <a:t>Understand what you can do to help prevent </a:t>
            </a:r>
            <a:r>
              <a:rPr lang="en-US" dirty="0" err="1" smtClean="0"/>
              <a:t>stormwater</a:t>
            </a:r>
            <a:r>
              <a:rPr lang="en-US" dirty="0" smtClean="0"/>
              <a:t> pollution</a:t>
            </a:r>
          </a:p>
          <a:p>
            <a:r>
              <a:rPr lang="en-US" dirty="0" smtClean="0"/>
              <a:t>Understand how to recognize and </a:t>
            </a:r>
            <a:br>
              <a:rPr lang="en-US" dirty="0" smtClean="0"/>
            </a:br>
            <a:r>
              <a:rPr lang="en-US" dirty="0" smtClean="0"/>
              <a:t>report illicit discharges (pollution)</a:t>
            </a:r>
          </a:p>
          <a:p>
            <a:endParaRPr lang="en-US" dirty="0"/>
          </a:p>
        </p:txBody>
      </p:sp>
      <p:pic>
        <p:nvPicPr>
          <p:cNvPr id="4" name="Picture 4" descr="C:\Documents and Settings\eblackman\Local Settings\Temporary Internet Files\Content.IE5\0KPDLGC0\MC900215486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4343400"/>
            <a:ext cx="2047592" cy="23191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15000" cy="1143000"/>
          </a:xfrm>
        </p:spPr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Stormwater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150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When it rains, water that does not soak into the ground becomes runoff</a:t>
            </a:r>
          </a:p>
          <a:p>
            <a:r>
              <a:rPr lang="en-US" dirty="0" smtClean="0"/>
              <a:t>This runoff can enter a storm sewer system which ends up in local streams, creeks, rivers, and lakes</a:t>
            </a:r>
          </a:p>
          <a:p>
            <a:endParaRPr lang="en-US" dirty="0" smtClean="0"/>
          </a:p>
        </p:txBody>
      </p:sp>
      <p:pic>
        <p:nvPicPr>
          <p:cNvPr id="1026" name="Picture 2" descr="M:\Projects\storm water\Public Education\Construction\construction guide_final\Links\Storm water runoff_NCDEN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152400"/>
            <a:ext cx="2734733" cy="6477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is </a:t>
            </a:r>
            <a:r>
              <a:rPr lang="en-US" dirty="0" err="1" smtClean="0"/>
              <a:t>Stormwater</a:t>
            </a:r>
            <a:r>
              <a:rPr lang="en-US" dirty="0" smtClean="0"/>
              <a:t> Runoff Important?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Stormwater</a:t>
            </a:r>
            <a:r>
              <a:rPr lang="en-US" dirty="0" smtClean="0"/>
              <a:t> runoff can pick up debris, chemicals, dirt, and other pollutants</a:t>
            </a:r>
          </a:p>
          <a:p>
            <a:r>
              <a:rPr lang="en-US" dirty="0" err="1" smtClean="0"/>
              <a:t>Stormwater</a:t>
            </a:r>
            <a:r>
              <a:rPr lang="en-US" dirty="0" smtClean="0"/>
              <a:t> runoff is </a:t>
            </a:r>
            <a:r>
              <a:rPr lang="en-US" b="1" u="sng" dirty="0" smtClean="0"/>
              <a:t>NOT</a:t>
            </a:r>
            <a:r>
              <a:rPr lang="en-US" dirty="0" smtClean="0"/>
              <a:t> treated before it is discharged into local streams, creeks, rivers, and lakes</a:t>
            </a:r>
          </a:p>
          <a:p>
            <a:endParaRPr lang="en-US" dirty="0"/>
          </a:p>
        </p:txBody>
      </p:sp>
      <p:pic>
        <p:nvPicPr>
          <p:cNvPr id="12293" name="Picture 5" descr="M:\Projects\images\stormwater images\trash-in-creek.JPG"/>
          <p:cNvPicPr>
            <a:picLocks noChangeAspect="1" noChangeArrowheads="1"/>
          </p:cNvPicPr>
          <p:nvPr/>
        </p:nvPicPr>
        <p:blipFill>
          <a:blip r:embed="rId2" cstate="print"/>
          <a:srcRect l="23660"/>
          <a:stretch>
            <a:fillRect/>
          </a:stretch>
        </p:blipFill>
        <p:spPr bwMode="auto">
          <a:xfrm>
            <a:off x="4953000" y="3861429"/>
            <a:ext cx="3200400" cy="278384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13315" name="Picture 3" descr="Grass Clippings in Stre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3810000"/>
            <a:ext cx="1447800" cy="291243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8" name="Right Arrow 7"/>
          <p:cNvSpPr/>
          <p:nvPr/>
        </p:nvSpPr>
        <p:spPr>
          <a:xfrm>
            <a:off x="4191000" y="5257800"/>
            <a:ext cx="978408" cy="484632"/>
          </a:xfrm>
          <a:prstGeom prst="rightArrow">
            <a:avLst/>
          </a:prstGeom>
          <a:solidFill>
            <a:srgbClr val="0337C9"/>
          </a:solidFill>
          <a:ln>
            <a:solidFill>
              <a:srgbClr val="0337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905000" y="6477000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Lakeland, FL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Illicit Discharge?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Any discharge to the storm sewer system that is not composed entirely of </a:t>
            </a:r>
            <a:r>
              <a:rPr lang="en-US" dirty="0" err="1" smtClean="0"/>
              <a:t>stormwater</a:t>
            </a:r>
            <a:endParaRPr lang="en-US" dirty="0" smtClean="0"/>
          </a:p>
          <a:p>
            <a:r>
              <a:rPr lang="en-US" dirty="0" smtClean="0"/>
              <a:t>Exceptions include: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3200400"/>
            <a:ext cx="3810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Water line flushing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Runoff or return flow from landscape irrigation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Discharges from potable water sources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Diverted stream flows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Rising ground waters and springs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Uncontaminated ground water infiltration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Uncontaminated pumped ground water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Foundation and footing drains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53000" y="3200400"/>
            <a:ext cx="3810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Air conditioning condensation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Water from crawl space pumps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Individual residential vehicle washing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Flows from wetlands and riparian habitats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err="1" smtClean="0"/>
              <a:t>Dechlorinated</a:t>
            </a:r>
            <a:r>
              <a:rPr lang="en-US" dirty="0" smtClean="0"/>
              <a:t> swimming pool discharges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Street wash water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Discharges or flows from fire fighting activities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Etc.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are Illicit Discharges Important?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2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Illicit discharges often include pathogens, nutrients, toxic pollutants, etc.</a:t>
            </a:r>
          </a:p>
          <a:p>
            <a:r>
              <a:rPr lang="en-US" dirty="0" smtClean="0"/>
              <a:t>Illicit discharges = pollution</a:t>
            </a:r>
          </a:p>
          <a:p>
            <a:r>
              <a:rPr lang="en-US" dirty="0" smtClean="0"/>
              <a:t>Anything that enters a storm sewer system flows untreated to a local waterway</a:t>
            </a:r>
          </a:p>
          <a:p>
            <a:endParaRPr lang="en-US" dirty="0"/>
          </a:p>
        </p:txBody>
      </p:sp>
      <p:pic>
        <p:nvPicPr>
          <p:cNvPr id="6" name="Picture 2" descr="M:\Projects\images\stormwater images\curb marker.jpg"/>
          <p:cNvPicPr>
            <a:picLocks noChangeAspect="1" noChangeArrowheads="1"/>
          </p:cNvPicPr>
          <p:nvPr/>
        </p:nvPicPr>
        <p:blipFill>
          <a:blip r:embed="rId2" cstate="print"/>
          <a:srcRect l="25984" t="18898" r="25591" b="18110"/>
          <a:stretch>
            <a:fillRect/>
          </a:stretch>
        </p:blipFill>
        <p:spPr bwMode="auto">
          <a:xfrm>
            <a:off x="6324600" y="4419600"/>
            <a:ext cx="2286000" cy="223024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096000" y="3962400"/>
            <a:ext cx="205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Irving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r="17500"/>
          <a:stretch>
            <a:fillRect/>
          </a:stretch>
        </p:blipFill>
        <p:spPr bwMode="auto">
          <a:xfrm>
            <a:off x="6096000" y="1676400"/>
            <a:ext cx="2514600" cy="2286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Should You Care?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use local waterways for swimming, fishing, boating, and as a source of drinking water</a:t>
            </a:r>
          </a:p>
          <a:p>
            <a:r>
              <a:rPr lang="en-US" dirty="0" smtClean="0"/>
              <a:t>&lt;Insert name of regulated MS4&gt; is required to prevent pollutants from entering the storm sewer system</a:t>
            </a:r>
          </a:p>
          <a:p>
            <a:endParaRPr lang="en-US" dirty="0"/>
          </a:p>
        </p:txBody>
      </p:sp>
      <p:pic>
        <p:nvPicPr>
          <p:cNvPr id="9217" name="Picture 1" descr="M:\Projects\Envirocast\graphics\Lower-West photos\LowerWest-Fort-Worth-OaklandLake-fishing.jpg"/>
          <p:cNvPicPr>
            <a:picLocks noChangeAspect="1" noChangeArrowheads="1"/>
          </p:cNvPicPr>
          <p:nvPr/>
        </p:nvPicPr>
        <p:blipFill>
          <a:blip r:embed="rId2" cstate="print"/>
          <a:srcRect l="8654" r="14904" b="13462"/>
          <a:stretch>
            <a:fillRect/>
          </a:stretch>
        </p:blipFill>
        <p:spPr bwMode="auto">
          <a:xfrm>
            <a:off x="381000" y="4419600"/>
            <a:ext cx="2602653" cy="22098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3886200"/>
            <a:ext cx="2057102" cy="2743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9218" name="Picture 2" descr="M:\Projects\Envirocast\graphics\Lower-West photos\LowerWest-8-Fort-Worth-Nature-Center-canoe.jpg"/>
          <p:cNvPicPr>
            <a:picLocks noChangeAspect="1" noChangeArrowheads="1"/>
          </p:cNvPicPr>
          <p:nvPr/>
        </p:nvPicPr>
        <p:blipFill>
          <a:blip r:embed="rId4" cstate="print"/>
          <a:srcRect r="16041"/>
          <a:stretch>
            <a:fillRect/>
          </a:stretch>
        </p:blipFill>
        <p:spPr bwMode="auto">
          <a:xfrm>
            <a:off x="5943600" y="4114800"/>
            <a:ext cx="2791883" cy="249396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3429000" y="6611779"/>
            <a:ext cx="205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Wayne County, MI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You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Employees can help prevent </a:t>
            </a:r>
            <a:r>
              <a:rPr lang="en-US" dirty="0" err="1" smtClean="0"/>
              <a:t>stormwater</a:t>
            </a:r>
            <a:r>
              <a:rPr lang="en-US" dirty="0" smtClean="0"/>
              <a:t> pollution by:</a:t>
            </a:r>
          </a:p>
          <a:p>
            <a:pPr lvl="1"/>
            <a:r>
              <a:rPr lang="en-US" dirty="0" smtClean="0"/>
              <a:t>Preventing pollutants from </a:t>
            </a:r>
            <a:br>
              <a:rPr lang="en-US" dirty="0" smtClean="0"/>
            </a:br>
            <a:r>
              <a:rPr lang="en-US" dirty="0" smtClean="0"/>
              <a:t>being dumped or spilled into </a:t>
            </a:r>
            <a:br>
              <a:rPr lang="en-US" dirty="0" smtClean="0"/>
            </a:br>
            <a:r>
              <a:rPr lang="en-US" dirty="0" smtClean="0"/>
              <a:t>the storm sewer system (this </a:t>
            </a:r>
            <a:br>
              <a:rPr lang="en-US" dirty="0" smtClean="0"/>
            </a:br>
            <a:r>
              <a:rPr lang="en-US" dirty="0" smtClean="0"/>
              <a:t>includes driveways, sidewalks, </a:t>
            </a:r>
            <a:br>
              <a:rPr lang="en-US" dirty="0" smtClean="0"/>
            </a:br>
            <a:r>
              <a:rPr lang="en-US" dirty="0" smtClean="0"/>
              <a:t>streets, storm drains)</a:t>
            </a:r>
          </a:p>
          <a:p>
            <a:pPr lvl="1"/>
            <a:r>
              <a:rPr lang="en-US" dirty="0" smtClean="0"/>
              <a:t>Reporting pollution or questionable discharges to the storm sewer system or local waterways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5" descr="M:\keith\storm water\FY04\P2 Training\Material Storage &amp; Spill Cleanup\Plano spreading absorbent.bmp"/>
          <p:cNvPicPr>
            <a:picLocks noChangeAspect="1" noChangeArrowheads="1"/>
          </p:cNvPicPr>
          <p:nvPr/>
        </p:nvPicPr>
        <p:blipFill>
          <a:blip r:embed="rId2" cstate="print"/>
          <a:srcRect l="7692" r="12903" b="3784"/>
          <a:stretch>
            <a:fillRect/>
          </a:stretch>
        </p:blipFill>
        <p:spPr bwMode="auto">
          <a:xfrm>
            <a:off x="5791200" y="2286000"/>
            <a:ext cx="3048000" cy="246221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3810000" cy="1828800"/>
          </a:xfrm>
        </p:spPr>
        <p:txBody>
          <a:bodyPr>
            <a:noAutofit/>
          </a:bodyPr>
          <a:lstStyle/>
          <a:p>
            <a:pPr algn="l"/>
            <a:r>
              <a:rPr lang="en-US" dirty="0" smtClean="0"/>
              <a:t>Preventing Pollution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3810000" cy="4800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Store and handle materials safely</a:t>
            </a:r>
          </a:p>
          <a:p>
            <a:r>
              <a:rPr lang="en-US" sz="2800" dirty="0" smtClean="0"/>
              <a:t>Clean up spills properly</a:t>
            </a:r>
          </a:p>
          <a:p>
            <a:r>
              <a:rPr lang="en-US" sz="2800" dirty="0" smtClean="0"/>
              <a:t>Never dump or wash out items down or near a storm drain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038600" y="63246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Courtesy NCDENR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962400" y="228600"/>
            <a:ext cx="4935621" cy="6477000"/>
            <a:chOff x="3962400" y="228600"/>
            <a:chExt cx="4935621" cy="6477000"/>
          </a:xfrm>
        </p:grpSpPr>
        <p:pic>
          <p:nvPicPr>
            <p:cNvPr id="8193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t="6520" b="8713"/>
            <a:stretch>
              <a:fillRect/>
            </a:stretch>
          </p:blipFill>
          <p:spPr bwMode="auto">
            <a:xfrm>
              <a:off x="3962400" y="228600"/>
              <a:ext cx="4935621" cy="647700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4038600" y="6400800"/>
              <a:ext cx="20574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latin typeface="Arial" pitchFamily="34" charset="0"/>
                  <a:cs typeface="Arial" pitchFamily="34" charset="0"/>
                </a:rPr>
                <a:t>Courtesy NCDENR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1595</TotalTime>
  <Words>752</Words>
  <Application>Microsoft Office PowerPoint</Application>
  <PresentationFormat>On-screen Show (4:3)</PresentationFormat>
  <Paragraphs>141</Paragraphs>
  <Slides>17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Picture</vt:lpstr>
      <vt:lpstr>Preventing Stormwater Pollution What We Can Do</vt:lpstr>
      <vt:lpstr>Training Goals</vt:lpstr>
      <vt:lpstr>What is Stormwater?</vt:lpstr>
      <vt:lpstr>Why is Stormwater Runoff Important?</vt:lpstr>
      <vt:lpstr>What is an Illicit Discharge?</vt:lpstr>
      <vt:lpstr>Why are Illicit Discharges Important?</vt:lpstr>
      <vt:lpstr>Why Should You Care?</vt:lpstr>
      <vt:lpstr>What Can You Do?</vt:lpstr>
      <vt:lpstr>Preventing Pollution</vt:lpstr>
      <vt:lpstr>Reporting Pollution</vt:lpstr>
      <vt:lpstr>Examples of What to Report Pollution Entering the Storm Sewer System </vt:lpstr>
      <vt:lpstr>Reporting Pollution</vt:lpstr>
      <vt:lpstr>Examples of What to Report Unusual Water Color</vt:lpstr>
      <vt:lpstr>Examples of What to Report Unusual Odor</vt:lpstr>
      <vt:lpstr>Examples of What to Report Highly Turbid Water</vt:lpstr>
      <vt:lpstr>Examples of What to Report Floatables in the Water</vt:lpstr>
      <vt:lpstr>How to Report</vt:lpstr>
    </vt:vector>
  </TitlesOfParts>
  <Company>NCTCOG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Employee Training</dc:title>
  <dc:creator>eblackman</dc:creator>
  <cp:lastModifiedBy>eblackman</cp:lastModifiedBy>
  <cp:revision>161</cp:revision>
  <dcterms:created xsi:type="dcterms:W3CDTF">2011-09-16T13:42:25Z</dcterms:created>
  <dcterms:modified xsi:type="dcterms:W3CDTF">2012-04-11T16:57:24Z</dcterms:modified>
</cp:coreProperties>
</file>