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90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B21B-00A2-46BC-8472-9B5C12BA9A67}" type="datetimeFigureOut">
              <a:rPr lang="en-US" smtClean="0"/>
              <a:t>11/5/2014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8BF09-2C61-432C-9E4E-4814B2170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412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B21B-00A2-46BC-8472-9B5C12BA9A67}" type="datetimeFigureOut">
              <a:rPr lang="en-US" smtClean="0"/>
              <a:t>11/5/2014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8BF09-2C61-432C-9E4E-4814B2170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824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B21B-00A2-46BC-8472-9B5C12BA9A67}" type="datetimeFigureOut">
              <a:rPr lang="en-US" smtClean="0"/>
              <a:t>11/5/2014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8BF09-2C61-432C-9E4E-4814B2170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170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B21B-00A2-46BC-8472-9B5C12BA9A67}" type="datetimeFigureOut">
              <a:rPr lang="en-US" smtClean="0"/>
              <a:t>11/5/2014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8BF09-2C61-432C-9E4E-4814B2170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959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B21B-00A2-46BC-8472-9B5C12BA9A67}" type="datetimeFigureOut">
              <a:rPr lang="en-US" smtClean="0"/>
              <a:t>11/5/2014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8BF09-2C61-432C-9E4E-4814B2170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42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B21B-00A2-46BC-8472-9B5C12BA9A67}" type="datetimeFigureOut">
              <a:rPr lang="en-US" smtClean="0"/>
              <a:t>11/5/2014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8BF09-2C61-432C-9E4E-4814B2170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35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B21B-00A2-46BC-8472-9B5C12BA9A67}" type="datetimeFigureOut">
              <a:rPr lang="en-US" smtClean="0"/>
              <a:t>11/5/2014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8BF09-2C61-432C-9E4E-4814B2170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519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B21B-00A2-46BC-8472-9B5C12BA9A67}" type="datetimeFigureOut">
              <a:rPr lang="en-US" smtClean="0"/>
              <a:t>11/5/2014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8BF09-2C61-432C-9E4E-4814B2170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85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B21B-00A2-46BC-8472-9B5C12BA9A67}" type="datetimeFigureOut">
              <a:rPr lang="en-US" smtClean="0"/>
              <a:t>11/5/2014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8BF09-2C61-432C-9E4E-4814B2170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851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B21B-00A2-46BC-8472-9B5C12BA9A67}" type="datetimeFigureOut">
              <a:rPr lang="en-US" smtClean="0"/>
              <a:t>11/5/2014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8BF09-2C61-432C-9E4E-4814B2170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586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B21B-00A2-46BC-8472-9B5C12BA9A67}" type="datetimeFigureOut">
              <a:rPr lang="en-US" smtClean="0"/>
              <a:t>11/5/2014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8BF09-2C61-432C-9E4E-4814B2170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76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FB21B-00A2-46BC-8472-9B5C12BA9A67}" type="datetimeFigureOut">
              <a:rPr lang="en-US" smtClean="0"/>
              <a:t>11/5/2014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8BF09-2C61-432C-9E4E-4814B2170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852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85100"/>
            <a:ext cx="9144000" cy="26756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40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Transportation Development Credits and the creation of </a:t>
            </a:r>
            <a:br>
              <a:rPr lang="en-US" sz="40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the MPO Revolver Fund</a:t>
            </a:r>
            <a:endParaRPr lang="en-US" sz="44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72200" y="5613568"/>
            <a:ext cx="2768608" cy="1168972"/>
          </a:xfrm>
        </p:spPr>
        <p:txBody>
          <a:bodyPr>
            <a:normAutofit lnSpcReduction="10000"/>
          </a:bodyPr>
          <a:lstStyle/>
          <a:p>
            <a:pPr algn="r"/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Regional</a:t>
            </a:r>
            <a:b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Transportation Council</a:t>
            </a:r>
          </a:p>
          <a:p>
            <a:pPr algn="r"/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November 13, 2014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65" y="5876512"/>
            <a:ext cx="1060616" cy="7192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22052" y="5974536"/>
            <a:ext cx="2569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North Central Texas</a:t>
            </a:r>
          </a:p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Council of Governments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012873" y="4434160"/>
            <a:ext cx="3034153" cy="1168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2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BACKGROUND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45201"/>
            <a:ext cx="7886700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Previously, the Regional Transportation Council (RTC) approved staff to negotiate a transfer of up to 100 million in Transportation Development Credits (TDCs) to the Texas Department of Transportation (TxDOT).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In June 2014, the Texas Transportation Commission (TTC) approved the transfer of 100 million TDCs for a $10 million Revolver Fund.</a:t>
            </a:r>
          </a:p>
        </p:txBody>
      </p:sp>
    </p:spTree>
    <p:extLst>
      <p:ext uri="{BB962C8B-B14F-4D97-AF65-F5344CB8AC3E}">
        <p14:creationId xmlns:p14="http://schemas.microsoft.com/office/powerpoint/2010/main" val="316463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BACKGROUND Cont.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878" y="1690689"/>
            <a:ext cx="8097940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In July 2014, the RTC was briefed on the June 2014 Unified Transportation Program (UTP) update, and approved the concept and funding amount, and asked staff to administratively amend the TIP.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Since early 2014, TxDOT and NCTCOG staff have worked to develop a mechanism to finalize the exchange.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82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PROPOSED SOLUTION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NCTCOG staff inventoried federally funded projects that also have local funds.</a:t>
            </a:r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TxDOT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proposes to add State/federal funds to the projects and local funds will be removed.</a:t>
            </a:r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Then, the local funds will be used to create the MPO Revolver Fund.</a:t>
            </a:r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Finally, 100 million in TDCs will be transferred from MPO to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TxDOT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account(s) to complete the exchange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908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38493"/>
            <a:ext cx="8515350" cy="1090258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NEXT STEPS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291590"/>
            <a:ext cx="7956057" cy="5313404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Discuss NCTCOG letter to TxDOT with projects proposed for the exchange (Electronic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Item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8.1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–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Proposed Projects:</a:t>
            </a:r>
          </a:p>
          <a:p>
            <a:pPr lvl="2">
              <a:lnSpc>
                <a:spcPct val="110000"/>
              </a:lnSpc>
              <a:buFont typeface="Arial" panose="020B0604020202020204" pitchFamily="34" charset="0"/>
              <a:buChar char="▫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IH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35E at Belt Line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Road--$9,084,580 local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10000"/>
              </a:lnSpc>
              <a:buFont typeface="Arial" panose="020B0604020202020204" pitchFamily="34" charset="0"/>
              <a:buChar char="▫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IH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35E/Dickerson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Parkway--$1,406,340 local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–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change in total funding to these projects will occur, only a change to the type of funds.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Anticipate that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TxDOT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will finalize the exchange through UTP modifications at the November 2014 TTC meeting</a:t>
            </a:r>
          </a:p>
        </p:txBody>
      </p:sp>
    </p:spTree>
    <p:extLst>
      <p:ext uri="{BB962C8B-B14F-4D97-AF65-F5344CB8AC3E}">
        <p14:creationId xmlns:p14="http://schemas.microsoft.com/office/powerpoint/2010/main" val="1283403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 </a:t>
            </a:r>
            <a:b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AND COMMENTS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2784" y="4246031"/>
            <a:ext cx="5181600" cy="21336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982784" y="2052584"/>
            <a:ext cx="5181600" cy="21336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Christie Gotti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Senior Program Manager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817/608-2338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cgotti@nctcog.org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798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457</TotalTime>
  <Words>283</Words>
  <Application>Microsoft Office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Transportation Development Credits and the creation of  the MPO Revolver Fund</vt:lpstr>
      <vt:lpstr>BACKGROUND </vt:lpstr>
      <vt:lpstr>BACKGROUND Cont.</vt:lpstr>
      <vt:lpstr>PROPOSED SOLUTION</vt:lpstr>
      <vt:lpstr>NEXT STEPS</vt:lpstr>
      <vt:lpstr>QUESTIONS  AND COMMENTS</vt:lpstr>
    </vt:vector>
  </TitlesOfParts>
  <Company>NCTCOG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Beckom</dc:creator>
  <cp:lastModifiedBy>April Leger</cp:lastModifiedBy>
  <cp:revision>59</cp:revision>
  <cp:lastPrinted>2014-11-03T20:22:31Z</cp:lastPrinted>
  <dcterms:created xsi:type="dcterms:W3CDTF">2014-10-14T20:26:00Z</dcterms:created>
  <dcterms:modified xsi:type="dcterms:W3CDTF">2014-11-05T22:11:54Z</dcterms:modified>
</cp:coreProperties>
</file>