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5"/>
  </p:notesMasterIdLst>
  <p:handoutMasterIdLst>
    <p:handoutMasterId r:id="rId36"/>
  </p:handoutMasterIdLst>
  <p:sldIdLst>
    <p:sldId id="504" r:id="rId2"/>
    <p:sldId id="257" r:id="rId3"/>
    <p:sldId id="260" r:id="rId4"/>
    <p:sldId id="261" r:id="rId5"/>
    <p:sldId id="499" r:id="rId6"/>
    <p:sldId id="268" r:id="rId7"/>
    <p:sldId id="269" r:id="rId8"/>
    <p:sldId id="270" r:id="rId9"/>
    <p:sldId id="280" r:id="rId10"/>
    <p:sldId id="271" r:id="rId11"/>
    <p:sldId id="273" r:id="rId12"/>
    <p:sldId id="274" r:id="rId13"/>
    <p:sldId id="275" r:id="rId14"/>
    <p:sldId id="276" r:id="rId15"/>
    <p:sldId id="501" r:id="rId16"/>
    <p:sldId id="277" r:id="rId17"/>
    <p:sldId id="500" r:id="rId18"/>
    <p:sldId id="278" r:id="rId19"/>
    <p:sldId id="279" r:id="rId20"/>
    <p:sldId id="281" r:id="rId21"/>
    <p:sldId id="502" r:id="rId22"/>
    <p:sldId id="282" r:id="rId23"/>
    <p:sldId id="283" r:id="rId24"/>
    <p:sldId id="284" r:id="rId25"/>
    <p:sldId id="285" r:id="rId26"/>
    <p:sldId id="503" r:id="rId27"/>
    <p:sldId id="286" r:id="rId28"/>
    <p:sldId id="289" r:id="rId29"/>
    <p:sldId id="287" r:id="rId30"/>
    <p:sldId id="288" r:id="rId31"/>
    <p:sldId id="290" r:id="rId32"/>
    <p:sldId id="291" r:id="rId33"/>
    <p:sldId id="292" r:id="rId34"/>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56A"/>
    <a:srgbClr val="E18A09"/>
    <a:srgbClr val="C2C7C9"/>
    <a:srgbClr val="F8A31A"/>
    <a:srgbClr val="F3F3F3"/>
    <a:srgbClr val="FFD203"/>
    <a:srgbClr val="BA3620"/>
    <a:srgbClr val="CB3B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98" autoAdjust="0"/>
    <p:restoredTop sz="72176" autoAdjust="0"/>
  </p:normalViewPr>
  <p:slideViewPr>
    <p:cSldViewPr snapToGrid="0">
      <p:cViewPr varScale="1">
        <p:scale>
          <a:sx n="52" d="100"/>
          <a:sy n="52" d="100"/>
        </p:scale>
        <p:origin x="204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86" d="100"/>
          <a:sy n="86" d="100"/>
        </p:scale>
        <p:origin x="3012"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image" Target="../media/image8.jpeg"/><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image" Target="../media/image8.jpeg"/><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BAEA95-282F-4D95-9C5A-527F977D7F1A}" type="doc">
      <dgm:prSet loTypeId="urn:microsoft.com/office/officeart/2005/8/layout/radial4" loCatId="relationship" qsTypeId="urn:microsoft.com/office/officeart/2005/8/quickstyle/simple1" qsCatId="simple" csTypeId="urn:microsoft.com/office/officeart/2005/8/colors/accent0_2" csCatId="mainScheme" phldr="1"/>
      <dgm:spPr/>
      <dgm:t>
        <a:bodyPr/>
        <a:lstStyle/>
        <a:p>
          <a:endParaRPr lang="en-US"/>
        </a:p>
      </dgm:t>
    </dgm:pt>
    <dgm:pt modelId="{A5A4E650-0D6C-4A53-BA5C-A695AD9962A5}">
      <dgm:prSet phldrT="[Text]" custT="1"/>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nchor="t"/>
        <a:lstStyle/>
        <a:p>
          <a:r>
            <a:rPr lang="en-US" sz="2000" b="1" kern="1200" dirty="0">
              <a:solidFill>
                <a:srgbClr val="FFFFFF"/>
              </a:solidFill>
              <a:effectLst>
                <a:outerShdw blurRad="381000" algn="ctr" rotWithShape="0">
                  <a:prstClr val="black"/>
                </a:outerShdw>
              </a:effectLst>
              <a:latin typeface="Century Gothic" panose="020B0502020202020204" pitchFamily="34" charset="0"/>
              <a:ea typeface="+mn-ea"/>
              <a:cs typeface="+mn-cs"/>
            </a:rPr>
            <a:t>Community</a:t>
          </a:r>
          <a:r>
            <a:rPr lang="en-US" sz="2000" b="1" kern="1200" dirty="0">
              <a:latin typeface="Century Gothic" panose="020B0502020202020204" pitchFamily="34" charset="0"/>
            </a:rPr>
            <a:t> </a:t>
          </a:r>
          <a:r>
            <a:rPr lang="en-US" sz="2000" b="1" kern="1200" dirty="0">
              <a:solidFill>
                <a:srgbClr val="FFFFFF"/>
              </a:solidFill>
              <a:effectLst>
                <a:outerShdw blurRad="381000" algn="ctr" rotWithShape="0">
                  <a:prstClr val="black"/>
                </a:outerShdw>
              </a:effectLst>
              <a:latin typeface="Century Gothic" panose="020B0502020202020204" pitchFamily="34" charset="0"/>
              <a:ea typeface="+mn-ea"/>
              <a:cs typeface="+mn-cs"/>
            </a:rPr>
            <a:t>Recovery`</a:t>
          </a:r>
        </a:p>
      </dgm:t>
    </dgm:pt>
    <dgm:pt modelId="{F858E7A8-CA8D-4263-93DF-7668C0749ACD}" type="parTrans" cxnId="{E2E8D280-49CB-4491-8363-5FE73FDF0926}">
      <dgm:prSet/>
      <dgm:spPr/>
      <dgm:t>
        <a:bodyPr/>
        <a:lstStyle/>
        <a:p>
          <a:endParaRPr lang="en-US"/>
        </a:p>
      </dgm:t>
    </dgm:pt>
    <dgm:pt modelId="{504AAF91-FDE2-48A7-BA75-9CA9293B2387}" type="sibTrans" cxnId="{E2E8D280-49CB-4491-8363-5FE73FDF0926}">
      <dgm:prSet/>
      <dgm:spPr/>
      <dgm:t>
        <a:bodyPr/>
        <a:lstStyle/>
        <a:p>
          <a:endParaRPr lang="en-US"/>
        </a:p>
      </dgm:t>
    </dgm:pt>
    <dgm:pt modelId="{E93590F0-31C0-4379-9D88-BA958146AE3C}">
      <dgm:prSet phldrT="[Text]" custT="1"/>
      <dgm:spPr>
        <a:blipFill dpi="0" rotWithShape="0">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22225"/>
      </dgm:spPr>
      <dgm:t>
        <a:bodyPr/>
        <a:lstStyle/>
        <a:p>
          <a:r>
            <a:rPr lang="en-US" sz="1400" b="1" kern="1200" dirty="0"/>
            <a:t> </a:t>
          </a:r>
        </a:p>
      </dgm:t>
    </dgm:pt>
    <dgm:pt modelId="{A477A652-2ADB-4B2B-9631-3B706D8AC722}" type="parTrans" cxnId="{AE9F18A8-CAED-4D36-9B91-761DBD77A376}">
      <dgm:prSet/>
      <dgm:spPr>
        <a:solidFill>
          <a:srgbClr val="00477F"/>
        </a:solidFill>
      </dgm:spPr>
      <dgm:t>
        <a:bodyPr/>
        <a:lstStyle/>
        <a:p>
          <a:endParaRPr lang="en-US"/>
        </a:p>
      </dgm:t>
    </dgm:pt>
    <dgm:pt modelId="{D54AAE51-DBF1-4244-9556-473C18EBDDE6}" type="sibTrans" cxnId="{AE9F18A8-CAED-4D36-9B91-761DBD77A376}">
      <dgm:prSet/>
      <dgm:spPr/>
      <dgm:t>
        <a:bodyPr/>
        <a:lstStyle/>
        <a:p>
          <a:endParaRPr lang="en-US"/>
        </a:p>
      </dgm:t>
    </dgm:pt>
    <dgm:pt modelId="{982B65FE-4704-4090-B6AA-6CE2ACF0EE2C}">
      <dgm:prSet phldrT="[Text]" custT="1"/>
      <dgm:spPr>
        <a:blipFill dpi="0" rotWithShape="0">
          <a:blip xmlns:r="http://schemas.openxmlformats.org/officeDocument/2006/relationships" r:embed="rId3" cstate="print">
            <a:extLst>
              <a:ext uri="{28A0092B-C50C-407E-A947-70E740481C1C}">
                <a14:useLocalDpi xmlns:a14="http://schemas.microsoft.com/office/drawing/2010/main" val="0"/>
              </a:ext>
            </a:extLst>
          </a:blip>
          <a:srcRect/>
          <a:stretch>
            <a:fillRect t="2000"/>
          </a:stretch>
        </a:blipFill>
        <a:ln w="22225"/>
      </dgm:spPr>
      <dgm:t>
        <a:bodyPr/>
        <a:lstStyle/>
        <a:p>
          <a:endParaRPr lang="en-US" sz="1600" b="1" kern="1200" dirty="0">
            <a:solidFill>
              <a:srgbClr val="FFFFFF"/>
            </a:solidFill>
            <a:effectLst>
              <a:outerShdw blurRad="381000" algn="ctr" rotWithShape="0">
                <a:prstClr val="black"/>
              </a:outerShdw>
            </a:effectLst>
            <a:latin typeface="Yanone Kaffeesatz"/>
            <a:ea typeface="+mn-ea"/>
            <a:cs typeface="+mn-cs"/>
          </a:endParaRPr>
        </a:p>
      </dgm:t>
    </dgm:pt>
    <dgm:pt modelId="{132B6992-3405-445F-8E97-2C11988FCD18}" type="parTrans" cxnId="{379231C5-B833-4EB3-94F4-E09BAED77C09}">
      <dgm:prSet/>
      <dgm:spPr>
        <a:solidFill>
          <a:srgbClr val="00477F"/>
        </a:solidFill>
      </dgm:spPr>
      <dgm:t>
        <a:bodyPr/>
        <a:lstStyle/>
        <a:p>
          <a:endParaRPr lang="en-US"/>
        </a:p>
      </dgm:t>
    </dgm:pt>
    <dgm:pt modelId="{16054631-42A7-481A-81BD-ABBF9829480F}" type="sibTrans" cxnId="{379231C5-B833-4EB3-94F4-E09BAED77C09}">
      <dgm:prSet/>
      <dgm:spPr/>
      <dgm:t>
        <a:bodyPr/>
        <a:lstStyle/>
        <a:p>
          <a:endParaRPr lang="en-US"/>
        </a:p>
      </dgm:t>
    </dgm:pt>
    <dgm:pt modelId="{24555EB0-D0D3-4CFA-8A21-D56491CB9A88}">
      <dgm:prSet phldrT="[Text]" phldr="1"/>
      <dgm:spPr/>
      <dgm:t>
        <a:bodyPr/>
        <a:lstStyle/>
        <a:p>
          <a:endParaRPr lang="en-US"/>
        </a:p>
      </dgm:t>
    </dgm:pt>
    <dgm:pt modelId="{016DBFF8-99CF-44F7-A751-4B82A023BC2E}" type="parTrans" cxnId="{EEC2E1B8-9CDF-4673-891D-A7C7E59DDD28}">
      <dgm:prSet/>
      <dgm:spPr/>
      <dgm:t>
        <a:bodyPr/>
        <a:lstStyle/>
        <a:p>
          <a:endParaRPr lang="en-US"/>
        </a:p>
      </dgm:t>
    </dgm:pt>
    <dgm:pt modelId="{6DB4D661-F8E9-48FF-AA12-BE96BADADD3C}" type="sibTrans" cxnId="{EEC2E1B8-9CDF-4673-891D-A7C7E59DDD28}">
      <dgm:prSet/>
      <dgm:spPr/>
      <dgm:t>
        <a:bodyPr/>
        <a:lstStyle/>
        <a:p>
          <a:endParaRPr lang="en-US"/>
        </a:p>
      </dgm:t>
    </dgm:pt>
    <dgm:pt modelId="{64D7A94E-CBE9-45A0-961F-00D088113DC6}">
      <dgm:prSet phldrT="[Text]" phldr="1"/>
      <dgm:spPr/>
      <dgm:t>
        <a:bodyPr/>
        <a:lstStyle/>
        <a:p>
          <a:endParaRPr lang="en-US"/>
        </a:p>
      </dgm:t>
    </dgm:pt>
    <dgm:pt modelId="{AEBE07F8-7351-4CAC-9205-B21F9D081B4C}" type="parTrans" cxnId="{BF0F375A-7993-495F-997A-40702AB6236B}">
      <dgm:prSet/>
      <dgm:spPr/>
      <dgm:t>
        <a:bodyPr/>
        <a:lstStyle/>
        <a:p>
          <a:endParaRPr lang="en-US"/>
        </a:p>
      </dgm:t>
    </dgm:pt>
    <dgm:pt modelId="{B8102E7C-98D2-48A4-8E08-9E916D1C23AC}" type="sibTrans" cxnId="{BF0F375A-7993-495F-997A-40702AB6236B}">
      <dgm:prSet/>
      <dgm:spPr/>
      <dgm:t>
        <a:bodyPr/>
        <a:lstStyle/>
        <a:p>
          <a:endParaRPr lang="en-US"/>
        </a:p>
      </dgm:t>
    </dgm:pt>
    <dgm:pt modelId="{6CDCBACB-C81C-4B67-8E1F-471F699B4DB4}">
      <dgm:prSet phldrT="[Text]" phldr="1"/>
      <dgm:spPr/>
      <dgm:t>
        <a:bodyPr/>
        <a:lstStyle/>
        <a:p>
          <a:endParaRPr lang="en-US"/>
        </a:p>
      </dgm:t>
    </dgm:pt>
    <dgm:pt modelId="{11B3ADA1-180B-4453-A255-27A3781FA827}" type="parTrans" cxnId="{7B45AE6E-3D0E-463E-B108-E6FB22E01D54}">
      <dgm:prSet/>
      <dgm:spPr/>
      <dgm:t>
        <a:bodyPr/>
        <a:lstStyle/>
        <a:p>
          <a:endParaRPr lang="en-US"/>
        </a:p>
      </dgm:t>
    </dgm:pt>
    <dgm:pt modelId="{15CFED3E-0F63-4FB2-B1C7-446E485FF9B4}" type="sibTrans" cxnId="{7B45AE6E-3D0E-463E-B108-E6FB22E01D54}">
      <dgm:prSet/>
      <dgm:spPr/>
      <dgm:t>
        <a:bodyPr/>
        <a:lstStyle/>
        <a:p>
          <a:endParaRPr lang="en-US"/>
        </a:p>
      </dgm:t>
    </dgm:pt>
    <dgm:pt modelId="{C167E65E-625A-4024-95DA-6FEF7D6FBC01}">
      <dgm:prSet phldrT="[Text]" phldr="1"/>
      <dgm:spPr/>
      <dgm:t>
        <a:bodyPr/>
        <a:lstStyle/>
        <a:p>
          <a:endParaRPr lang="en-US"/>
        </a:p>
      </dgm:t>
    </dgm:pt>
    <dgm:pt modelId="{94EDFCB6-9F74-454A-8D20-17372E27362D}" type="parTrans" cxnId="{9BF9827F-3CCB-40D6-9929-672382195484}">
      <dgm:prSet/>
      <dgm:spPr/>
      <dgm:t>
        <a:bodyPr/>
        <a:lstStyle/>
        <a:p>
          <a:endParaRPr lang="en-US"/>
        </a:p>
      </dgm:t>
    </dgm:pt>
    <dgm:pt modelId="{C73C0DE6-8C68-45CC-8A30-0D2AD53F8DD0}" type="sibTrans" cxnId="{9BF9827F-3CCB-40D6-9929-672382195484}">
      <dgm:prSet/>
      <dgm:spPr/>
      <dgm:t>
        <a:bodyPr/>
        <a:lstStyle/>
        <a:p>
          <a:endParaRPr lang="en-US"/>
        </a:p>
      </dgm:t>
    </dgm:pt>
    <dgm:pt modelId="{88135BA8-8ECA-4C0D-B360-C16A6FDA185B}">
      <dgm:prSet phldrT="[Text]" phldr="1"/>
      <dgm:spPr/>
      <dgm:t>
        <a:bodyPr/>
        <a:lstStyle/>
        <a:p>
          <a:endParaRPr lang="en-US"/>
        </a:p>
      </dgm:t>
    </dgm:pt>
    <dgm:pt modelId="{C83821D8-8079-4D29-B3E8-B476C2445F1A}" type="parTrans" cxnId="{9ED22D2E-F734-46C4-AE1C-DEAD53F2ACBA}">
      <dgm:prSet/>
      <dgm:spPr/>
      <dgm:t>
        <a:bodyPr/>
        <a:lstStyle/>
        <a:p>
          <a:endParaRPr lang="en-US"/>
        </a:p>
      </dgm:t>
    </dgm:pt>
    <dgm:pt modelId="{261427D2-5B8D-4F65-897D-3F64577D8F89}" type="sibTrans" cxnId="{9ED22D2E-F734-46C4-AE1C-DEAD53F2ACBA}">
      <dgm:prSet/>
      <dgm:spPr/>
      <dgm:t>
        <a:bodyPr/>
        <a:lstStyle/>
        <a:p>
          <a:endParaRPr lang="en-US"/>
        </a:p>
      </dgm:t>
    </dgm:pt>
    <dgm:pt modelId="{3E4C4718-4723-49BD-8AA7-B67A486740DF}">
      <dgm:prSet phldrT="[Text]" phldr="1"/>
      <dgm:spPr/>
      <dgm:t>
        <a:bodyPr/>
        <a:lstStyle/>
        <a:p>
          <a:endParaRPr lang="en-US"/>
        </a:p>
      </dgm:t>
    </dgm:pt>
    <dgm:pt modelId="{53654C34-636C-4414-B0EE-E4BF85464437}" type="parTrans" cxnId="{571246C2-C671-443D-AA65-375AB172E37A}">
      <dgm:prSet/>
      <dgm:spPr/>
      <dgm:t>
        <a:bodyPr/>
        <a:lstStyle/>
        <a:p>
          <a:endParaRPr lang="en-US"/>
        </a:p>
      </dgm:t>
    </dgm:pt>
    <dgm:pt modelId="{2161EEA8-71B8-4709-961D-509BA97F1CC6}" type="sibTrans" cxnId="{571246C2-C671-443D-AA65-375AB172E37A}">
      <dgm:prSet/>
      <dgm:spPr/>
      <dgm:t>
        <a:bodyPr/>
        <a:lstStyle/>
        <a:p>
          <a:endParaRPr lang="en-US"/>
        </a:p>
      </dgm:t>
    </dgm:pt>
    <dgm:pt modelId="{C611CA15-E383-4D31-8C9B-DDA0DF2640FB}">
      <dgm:prSet custT="1"/>
      <dgm:spPr>
        <a:blipFill dpi="0" rotWithShape="0">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22225"/>
      </dgm:spPr>
      <dgm:t>
        <a:bodyPr/>
        <a:lstStyle/>
        <a:p>
          <a:endParaRPr lang="en-US" sz="1600" b="1" dirty="0">
            <a:solidFill>
              <a:schemeClr val="bg1"/>
            </a:solidFill>
            <a:effectLst>
              <a:outerShdw blurRad="381000" algn="ctr" rotWithShape="0">
                <a:prstClr val="black"/>
              </a:outerShdw>
            </a:effectLst>
          </a:endParaRPr>
        </a:p>
      </dgm:t>
    </dgm:pt>
    <dgm:pt modelId="{AD633224-CB60-4142-BB8C-6C1954BC1DEB}" type="parTrans" cxnId="{E7C61C21-5D37-44B6-990A-BEA92EA8D2D3}">
      <dgm:prSet/>
      <dgm:spPr>
        <a:solidFill>
          <a:srgbClr val="00477F"/>
        </a:solidFill>
      </dgm:spPr>
      <dgm:t>
        <a:bodyPr/>
        <a:lstStyle/>
        <a:p>
          <a:endParaRPr lang="en-US"/>
        </a:p>
      </dgm:t>
    </dgm:pt>
    <dgm:pt modelId="{218F4D81-052E-4147-A674-52CF479021AE}" type="sibTrans" cxnId="{E7C61C21-5D37-44B6-990A-BEA92EA8D2D3}">
      <dgm:prSet/>
      <dgm:spPr/>
      <dgm:t>
        <a:bodyPr/>
        <a:lstStyle/>
        <a:p>
          <a:endParaRPr lang="en-US"/>
        </a:p>
      </dgm:t>
    </dgm:pt>
    <dgm:pt modelId="{0100E451-3B63-4E6C-AE27-E2EFDF17AD2E}">
      <dgm:prSet custT="1"/>
      <dgm:spPr>
        <a:blipFill dpi="0" rotWithShape="0">
          <a:blip xmlns:r="http://schemas.openxmlformats.org/officeDocument/2006/relationships" r:embed="rId5" cstate="print">
            <a:extLst>
              <a:ext uri="{28A0092B-C50C-407E-A947-70E740481C1C}">
                <a14:useLocalDpi xmlns:a14="http://schemas.microsoft.com/office/drawing/2010/main" val="0"/>
              </a:ext>
            </a:extLst>
          </a:blip>
          <a:srcRect/>
          <a:stretch>
            <a:fillRect l="1000"/>
          </a:stretch>
        </a:blipFill>
        <a:ln w="22225"/>
      </dgm:spPr>
      <dgm:t>
        <a:bodyPr/>
        <a:lstStyle/>
        <a:p>
          <a:endParaRPr lang="en-US" sz="1600" b="1" kern="1200" dirty="0">
            <a:solidFill>
              <a:srgbClr val="FFFFFF"/>
            </a:solidFill>
            <a:effectLst>
              <a:outerShdw blurRad="381000" algn="ctr" rotWithShape="0">
                <a:prstClr val="black"/>
              </a:outerShdw>
            </a:effectLst>
            <a:latin typeface="Yanone Kaffeesatz"/>
            <a:ea typeface="+mn-ea"/>
            <a:cs typeface="+mn-cs"/>
          </a:endParaRPr>
        </a:p>
      </dgm:t>
    </dgm:pt>
    <dgm:pt modelId="{13B22AA6-5469-4A23-8A7E-521608DC9759}" type="parTrans" cxnId="{66A541BA-C738-418A-B942-D58460AC588C}">
      <dgm:prSet/>
      <dgm:spPr>
        <a:solidFill>
          <a:srgbClr val="00477F"/>
        </a:solidFill>
      </dgm:spPr>
      <dgm:t>
        <a:bodyPr/>
        <a:lstStyle/>
        <a:p>
          <a:endParaRPr lang="en-US"/>
        </a:p>
      </dgm:t>
    </dgm:pt>
    <dgm:pt modelId="{8CFCEF26-C21D-41F7-8206-BEBCC0D761B0}" type="sibTrans" cxnId="{66A541BA-C738-418A-B942-D58460AC588C}">
      <dgm:prSet/>
      <dgm:spPr/>
      <dgm:t>
        <a:bodyPr/>
        <a:lstStyle/>
        <a:p>
          <a:endParaRPr lang="en-US"/>
        </a:p>
      </dgm:t>
    </dgm:pt>
    <dgm:pt modelId="{567E76F4-6D4E-422D-8AA3-A5F5747B9EA0}">
      <dgm:prSet custT="1"/>
      <dgm:spPr>
        <a:blipFill dpi="0" rotWithShape="0">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22225"/>
      </dgm:spPr>
      <dgm:t>
        <a:bodyPr/>
        <a:lstStyle/>
        <a:p>
          <a:endParaRPr lang="en-US" sz="1600" b="1" kern="1200" dirty="0">
            <a:solidFill>
              <a:srgbClr val="FFFFFF"/>
            </a:solidFill>
            <a:effectLst>
              <a:outerShdw blurRad="381000" algn="ctr" rotWithShape="0">
                <a:prstClr val="black"/>
              </a:outerShdw>
            </a:effectLst>
            <a:latin typeface="Yanone Kaffeesatz"/>
            <a:ea typeface="+mn-ea"/>
            <a:cs typeface="+mn-cs"/>
          </a:endParaRPr>
        </a:p>
      </dgm:t>
    </dgm:pt>
    <dgm:pt modelId="{7E024E2C-C8A0-4D47-B2AF-C55B14C0A8B7}" type="parTrans" cxnId="{B4A1AF31-1223-49E8-AF14-8FE23004AC8A}">
      <dgm:prSet/>
      <dgm:spPr>
        <a:solidFill>
          <a:srgbClr val="00477F"/>
        </a:solidFill>
      </dgm:spPr>
      <dgm:t>
        <a:bodyPr/>
        <a:lstStyle/>
        <a:p>
          <a:endParaRPr lang="en-US"/>
        </a:p>
      </dgm:t>
    </dgm:pt>
    <dgm:pt modelId="{AA67F6E7-0BBA-4D2D-B5A7-B845317B07EA}" type="sibTrans" cxnId="{B4A1AF31-1223-49E8-AF14-8FE23004AC8A}">
      <dgm:prSet/>
      <dgm:spPr/>
      <dgm:t>
        <a:bodyPr/>
        <a:lstStyle/>
        <a:p>
          <a:endParaRPr lang="en-US"/>
        </a:p>
      </dgm:t>
    </dgm:pt>
    <dgm:pt modelId="{3038A5CB-4175-43A6-B789-F70603DAC535}">
      <dgm:prSet custT="1"/>
      <dgm:spPr>
        <a:blipFill dpi="0" rotWithShape="0">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22225"/>
      </dgm:spPr>
      <dgm:t>
        <a:bodyPr lIns="0" tIns="0" rIns="0" bIns="0"/>
        <a:lstStyle/>
        <a:p>
          <a:endParaRPr lang="en-US" sz="1400" b="1" kern="1200" dirty="0">
            <a:solidFill>
              <a:srgbClr val="FFFFFF"/>
            </a:solidFill>
            <a:effectLst>
              <a:outerShdw blurRad="381000" algn="ctr" rotWithShape="0">
                <a:prstClr val="black"/>
              </a:outerShdw>
            </a:effectLst>
            <a:latin typeface="Yanone Kaffeesatz"/>
            <a:ea typeface="+mn-ea"/>
            <a:cs typeface="+mn-cs"/>
          </a:endParaRPr>
        </a:p>
      </dgm:t>
    </dgm:pt>
    <dgm:pt modelId="{0A563A20-1755-4254-A4F5-B06BA80C280D}" type="parTrans" cxnId="{AD860CE0-AE55-464C-B6CA-3CB25CCC5913}">
      <dgm:prSet/>
      <dgm:spPr>
        <a:solidFill>
          <a:srgbClr val="00477F"/>
        </a:solidFill>
      </dgm:spPr>
      <dgm:t>
        <a:bodyPr/>
        <a:lstStyle/>
        <a:p>
          <a:endParaRPr lang="en-US"/>
        </a:p>
      </dgm:t>
    </dgm:pt>
    <dgm:pt modelId="{8C11C989-7159-4D37-9191-0A9325D7D821}" type="sibTrans" cxnId="{AD860CE0-AE55-464C-B6CA-3CB25CCC5913}">
      <dgm:prSet/>
      <dgm:spPr/>
      <dgm:t>
        <a:bodyPr/>
        <a:lstStyle/>
        <a:p>
          <a:endParaRPr lang="en-US"/>
        </a:p>
      </dgm:t>
    </dgm:pt>
    <dgm:pt modelId="{FDE278BE-59B0-496C-9BB4-511E8F1F7127}">
      <dgm:prSet custT="1"/>
      <dgm:spPr>
        <a:blipFill dpi="0" rotWithShape="0">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a:ln w="22225"/>
      </dgm:spPr>
      <dgm:t>
        <a:bodyPr/>
        <a:lstStyle/>
        <a:p>
          <a:endParaRPr lang="en-US" sz="1600" b="1" kern="1200" dirty="0">
            <a:solidFill>
              <a:srgbClr val="FFFFFF"/>
            </a:solidFill>
            <a:effectLst>
              <a:outerShdw blurRad="381000" algn="ctr" rotWithShape="0">
                <a:prstClr val="black"/>
              </a:outerShdw>
            </a:effectLst>
            <a:latin typeface="Yanone Kaffeesatz"/>
            <a:ea typeface="+mn-ea"/>
            <a:cs typeface="+mn-cs"/>
          </a:endParaRPr>
        </a:p>
      </dgm:t>
    </dgm:pt>
    <dgm:pt modelId="{32B0F259-797B-4337-8B7B-A91ABEF064E9}" type="parTrans" cxnId="{4A1FCBFC-2945-4FAD-878F-481E9DDB9FC5}">
      <dgm:prSet/>
      <dgm:spPr>
        <a:solidFill>
          <a:srgbClr val="00477F"/>
        </a:solidFill>
      </dgm:spPr>
      <dgm:t>
        <a:bodyPr/>
        <a:lstStyle/>
        <a:p>
          <a:endParaRPr lang="en-US"/>
        </a:p>
      </dgm:t>
    </dgm:pt>
    <dgm:pt modelId="{934F0C39-494C-46C4-A2B0-E07A15B0C350}" type="sibTrans" cxnId="{4A1FCBFC-2945-4FAD-878F-481E9DDB9FC5}">
      <dgm:prSet/>
      <dgm:spPr/>
      <dgm:t>
        <a:bodyPr/>
        <a:lstStyle/>
        <a:p>
          <a:endParaRPr lang="en-US"/>
        </a:p>
      </dgm:t>
    </dgm:pt>
    <dgm:pt modelId="{A1081632-70F4-4C79-BA08-5EA8B77D7EF2}" type="pres">
      <dgm:prSet presAssocID="{18BAEA95-282F-4D95-9C5A-527F977D7F1A}" presName="cycle" presStyleCnt="0">
        <dgm:presLayoutVars>
          <dgm:chMax val="1"/>
          <dgm:dir/>
          <dgm:animLvl val="ctr"/>
          <dgm:resizeHandles val="exact"/>
        </dgm:presLayoutVars>
      </dgm:prSet>
      <dgm:spPr/>
    </dgm:pt>
    <dgm:pt modelId="{1D9E8529-3B39-413A-83B2-28048DA2EAE7}" type="pres">
      <dgm:prSet presAssocID="{A5A4E650-0D6C-4A53-BA5C-A695AD9962A5}" presName="centerShape" presStyleLbl="node0" presStyleIdx="0" presStyleCnt="1" custScaleX="132002" custScaleY="132002" custLinFactNeighborX="-1115" custLinFactNeighborY="-2113"/>
      <dgm:spPr/>
    </dgm:pt>
    <dgm:pt modelId="{F081C6CC-7A6E-4CF1-A3C0-1B967179DCB5}" type="pres">
      <dgm:prSet presAssocID="{A477A652-2ADB-4B2B-9631-3B706D8AC722}" presName="parTrans" presStyleLbl="bgSibTrans2D1" presStyleIdx="0" presStyleCnt="7" custScaleY="53562"/>
      <dgm:spPr/>
    </dgm:pt>
    <dgm:pt modelId="{D2DF43F1-A1F3-49F3-AB51-D225338FD214}" type="pres">
      <dgm:prSet presAssocID="{E93590F0-31C0-4379-9D88-BA958146AE3C}" presName="node" presStyleLbl="node1" presStyleIdx="0" presStyleCnt="7" custScaleX="108000" custScaleY="135000" custRadScaleRad="93408" custRadScaleInc="-27656">
        <dgm:presLayoutVars>
          <dgm:bulletEnabled val="1"/>
        </dgm:presLayoutVars>
      </dgm:prSet>
      <dgm:spPr>
        <a:prstGeom prst="ellipse">
          <a:avLst/>
        </a:prstGeom>
      </dgm:spPr>
    </dgm:pt>
    <dgm:pt modelId="{1A28A2BB-E090-401D-A1B3-CC10C618A92C}" type="pres">
      <dgm:prSet presAssocID="{AD633224-CB60-4142-BB8C-6C1954BC1DEB}" presName="parTrans" presStyleLbl="bgSibTrans2D1" presStyleIdx="1" presStyleCnt="7" custScaleY="53562"/>
      <dgm:spPr/>
    </dgm:pt>
    <dgm:pt modelId="{15497019-2F37-4D4B-809C-EFC9B8E54D1D}" type="pres">
      <dgm:prSet presAssocID="{C611CA15-E383-4D31-8C9B-DDA0DF2640FB}" presName="node" presStyleLbl="node1" presStyleIdx="1" presStyleCnt="7" custScaleX="107668" custScaleY="134566" custRadScaleRad="101463" custRadScaleInc="-29413">
        <dgm:presLayoutVars>
          <dgm:bulletEnabled val="1"/>
        </dgm:presLayoutVars>
      </dgm:prSet>
      <dgm:spPr>
        <a:prstGeom prst="ellipse">
          <a:avLst/>
        </a:prstGeom>
      </dgm:spPr>
    </dgm:pt>
    <dgm:pt modelId="{365ABA5A-F48A-4301-BCB2-4D6192F17366}" type="pres">
      <dgm:prSet presAssocID="{13B22AA6-5469-4A23-8A7E-521608DC9759}" presName="parTrans" presStyleLbl="bgSibTrans2D1" presStyleIdx="2" presStyleCnt="7" custScaleY="53562"/>
      <dgm:spPr/>
    </dgm:pt>
    <dgm:pt modelId="{E8FB2BE4-EF9E-4D95-9545-110BBD6405A7}" type="pres">
      <dgm:prSet presAssocID="{0100E451-3B63-4E6C-AE27-E2EFDF17AD2E}" presName="node" presStyleLbl="node1" presStyleIdx="2" presStyleCnt="7" custScaleX="107668" custScaleY="134217" custRadScaleRad="115902" custRadScaleInc="-43166">
        <dgm:presLayoutVars>
          <dgm:bulletEnabled val="1"/>
        </dgm:presLayoutVars>
      </dgm:prSet>
      <dgm:spPr>
        <a:prstGeom prst="ellipse">
          <a:avLst/>
        </a:prstGeom>
      </dgm:spPr>
    </dgm:pt>
    <dgm:pt modelId="{03812AD1-7197-4264-AAF4-E5563A778542}" type="pres">
      <dgm:prSet presAssocID="{7E024E2C-C8A0-4D47-B2AF-C55B14C0A8B7}" presName="parTrans" presStyleLbl="bgSibTrans2D1" presStyleIdx="3" presStyleCnt="7" custScaleY="53562"/>
      <dgm:spPr/>
    </dgm:pt>
    <dgm:pt modelId="{6E31C5D2-BAAC-4FC9-85C1-DF27A6A666FF}" type="pres">
      <dgm:prSet presAssocID="{567E76F4-6D4E-422D-8AA3-A5F5747B9EA0}" presName="node" presStyleLbl="node1" presStyleIdx="3" presStyleCnt="7" custScaleX="107668" custScaleY="134566" custRadScaleRad="101567" custRadScaleInc="-55632">
        <dgm:presLayoutVars>
          <dgm:bulletEnabled val="1"/>
        </dgm:presLayoutVars>
      </dgm:prSet>
      <dgm:spPr>
        <a:prstGeom prst="ellipse">
          <a:avLst/>
        </a:prstGeom>
      </dgm:spPr>
    </dgm:pt>
    <dgm:pt modelId="{C48D9DE8-EA33-47EF-9A0B-6BF10A956834}" type="pres">
      <dgm:prSet presAssocID="{0A563A20-1755-4254-A4F5-B06BA80C280D}" presName="parTrans" presStyleLbl="bgSibTrans2D1" presStyleIdx="4" presStyleCnt="7" custScaleY="53562"/>
      <dgm:spPr/>
    </dgm:pt>
    <dgm:pt modelId="{7E5023D5-4114-48D6-A1F2-90342CAE27CB}" type="pres">
      <dgm:prSet presAssocID="{3038A5CB-4175-43A6-B789-F70603DAC535}" presName="node" presStyleLbl="node1" presStyleIdx="4" presStyleCnt="7" custScaleX="107668" custScaleY="134566" custRadScaleRad="115142" custRadScaleInc="47151">
        <dgm:presLayoutVars>
          <dgm:bulletEnabled val="1"/>
        </dgm:presLayoutVars>
      </dgm:prSet>
      <dgm:spPr>
        <a:prstGeom prst="ellipse">
          <a:avLst/>
        </a:prstGeom>
      </dgm:spPr>
    </dgm:pt>
    <dgm:pt modelId="{51B86249-D31E-4EF1-A073-A1F03B0F24C9}" type="pres">
      <dgm:prSet presAssocID="{132B6992-3405-445F-8E97-2C11988FCD18}" presName="parTrans" presStyleLbl="bgSibTrans2D1" presStyleIdx="5" presStyleCnt="7" custScaleY="53562"/>
      <dgm:spPr/>
    </dgm:pt>
    <dgm:pt modelId="{A8498DD6-B2E8-4EB9-93A3-95C91D630DED}" type="pres">
      <dgm:prSet presAssocID="{982B65FE-4704-4090-B6AA-6CE2ACF0EE2C}" presName="node" presStyleLbl="node1" presStyleIdx="5" presStyleCnt="7" custScaleX="107668" custScaleY="134566" custRadScaleRad="100372" custRadScaleInc="-176484">
        <dgm:presLayoutVars>
          <dgm:bulletEnabled val="1"/>
        </dgm:presLayoutVars>
      </dgm:prSet>
      <dgm:spPr>
        <a:prstGeom prst="ellipse">
          <a:avLst/>
        </a:prstGeom>
      </dgm:spPr>
    </dgm:pt>
    <dgm:pt modelId="{E753BA54-3D58-4D00-80D0-B96F78C876B5}" type="pres">
      <dgm:prSet presAssocID="{32B0F259-797B-4337-8B7B-A91ABEF064E9}" presName="parTrans" presStyleLbl="bgSibTrans2D1" presStyleIdx="6" presStyleCnt="7" custScaleY="53562"/>
      <dgm:spPr/>
    </dgm:pt>
    <dgm:pt modelId="{F8BF0B4C-73FE-4835-AE2E-13A04D47AC41}" type="pres">
      <dgm:prSet presAssocID="{FDE278BE-59B0-496C-9BB4-511E8F1F7127}" presName="node" presStyleLbl="node1" presStyleIdx="6" presStyleCnt="7" custScaleX="107668" custScaleY="134566" custRadScaleRad="96172" custRadScaleInc="-88467">
        <dgm:presLayoutVars>
          <dgm:bulletEnabled val="1"/>
        </dgm:presLayoutVars>
      </dgm:prSet>
      <dgm:spPr>
        <a:prstGeom prst="ellipse">
          <a:avLst/>
        </a:prstGeom>
      </dgm:spPr>
    </dgm:pt>
  </dgm:ptLst>
  <dgm:cxnLst>
    <dgm:cxn modelId="{BE76CE12-F8F2-4D91-AC15-9BCC1F3B5717}" type="presOf" srcId="{C611CA15-E383-4D31-8C9B-DDA0DF2640FB}" destId="{15497019-2F37-4D4B-809C-EFC9B8E54D1D}" srcOrd="0" destOrd="0" presId="urn:microsoft.com/office/officeart/2005/8/layout/radial4"/>
    <dgm:cxn modelId="{E7C61C21-5D37-44B6-990A-BEA92EA8D2D3}" srcId="{A5A4E650-0D6C-4A53-BA5C-A695AD9962A5}" destId="{C611CA15-E383-4D31-8C9B-DDA0DF2640FB}" srcOrd="1" destOrd="0" parTransId="{AD633224-CB60-4142-BB8C-6C1954BC1DEB}" sibTransId="{218F4D81-052E-4147-A674-52CF479021AE}"/>
    <dgm:cxn modelId="{9ED22D2E-F734-46C4-AE1C-DEAD53F2ACBA}" srcId="{C167E65E-625A-4024-95DA-6FEF7D6FBC01}" destId="{88135BA8-8ECA-4C0D-B360-C16A6FDA185B}" srcOrd="0" destOrd="0" parTransId="{C83821D8-8079-4D29-B3E8-B476C2445F1A}" sibTransId="{261427D2-5B8D-4F65-897D-3F64577D8F89}"/>
    <dgm:cxn modelId="{B4A1AF31-1223-49E8-AF14-8FE23004AC8A}" srcId="{A5A4E650-0D6C-4A53-BA5C-A695AD9962A5}" destId="{567E76F4-6D4E-422D-8AA3-A5F5747B9EA0}" srcOrd="3" destOrd="0" parTransId="{7E024E2C-C8A0-4D47-B2AF-C55B14C0A8B7}" sibTransId="{AA67F6E7-0BBA-4D2D-B5A7-B845317B07EA}"/>
    <dgm:cxn modelId="{AFAFA85C-81BC-4D3E-B622-5B79B2CC4EA1}" type="presOf" srcId="{A477A652-2ADB-4B2B-9631-3B706D8AC722}" destId="{F081C6CC-7A6E-4CF1-A3C0-1B967179DCB5}" srcOrd="0" destOrd="0" presId="urn:microsoft.com/office/officeart/2005/8/layout/radial4"/>
    <dgm:cxn modelId="{76A0165E-5DFB-47F7-AB85-98BFC9C2A181}" type="presOf" srcId="{0A563A20-1755-4254-A4F5-B06BA80C280D}" destId="{C48D9DE8-EA33-47EF-9A0B-6BF10A956834}" srcOrd="0" destOrd="0" presId="urn:microsoft.com/office/officeart/2005/8/layout/radial4"/>
    <dgm:cxn modelId="{BAAAE760-CAE9-482C-A588-F629B5C6F96F}" type="presOf" srcId="{32B0F259-797B-4337-8B7B-A91ABEF064E9}" destId="{E753BA54-3D58-4D00-80D0-B96F78C876B5}" srcOrd="0" destOrd="0" presId="urn:microsoft.com/office/officeart/2005/8/layout/radial4"/>
    <dgm:cxn modelId="{7B45AE6E-3D0E-463E-B108-E6FB22E01D54}" srcId="{24555EB0-D0D3-4CFA-8A21-D56491CB9A88}" destId="{6CDCBACB-C81C-4B67-8E1F-471F699B4DB4}" srcOrd="1" destOrd="0" parTransId="{11B3ADA1-180B-4453-A255-27A3781FA827}" sibTransId="{15CFED3E-0F63-4FB2-B1C7-446E485FF9B4}"/>
    <dgm:cxn modelId="{BF0F375A-7993-495F-997A-40702AB6236B}" srcId="{24555EB0-D0D3-4CFA-8A21-D56491CB9A88}" destId="{64D7A94E-CBE9-45A0-961F-00D088113DC6}" srcOrd="0" destOrd="0" parTransId="{AEBE07F8-7351-4CAC-9205-B21F9D081B4C}" sibTransId="{B8102E7C-98D2-48A4-8E08-9E916D1C23AC}"/>
    <dgm:cxn modelId="{9BF9827F-3CCB-40D6-9929-672382195484}" srcId="{18BAEA95-282F-4D95-9C5A-527F977D7F1A}" destId="{C167E65E-625A-4024-95DA-6FEF7D6FBC01}" srcOrd="2" destOrd="0" parTransId="{94EDFCB6-9F74-454A-8D20-17372E27362D}" sibTransId="{C73C0DE6-8C68-45CC-8A30-0D2AD53F8DD0}"/>
    <dgm:cxn modelId="{E2E8D280-49CB-4491-8363-5FE73FDF0926}" srcId="{18BAEA95-282F-4D95-9C5A-527F977D7F1A}" destId="{A5A4E650-0D6C-4A53-BA5C-A695AD9962A5}" srcOrd="0" destOrd="0" parTransId="{F858E7A8-CA8D-4263-93DF-7668C0749ACD}" sibTransId="{504AAF91-FDE2-48A7-BA75-9CA9293B2387}"/>
    <dgm:cxn modelId="{AB622085-8D94-4036-8F48-9FE5D8110995}" type="presOf" srcId="{A5A4E650-0D6C-4A53-BA5C-A695AD9962A5}" destId="{1D9E8529-3B39-413A-83B2-28048DA2EAE7}" srcOrd="0" destOrd="0" presId="urn:microsoft.com/office/officeart/2005/8/layout/radial4"/>
    <dgm:cxn modelId="{73BA8C8A-1CCE-4E79-B582-E968165E4FE2}" type="presOf" srcId="{13B22AA6-5469-4A23-8A7E-521608DC9759}" destId="{365ABA5A-F48A-4301-BCB2-4D6192F17366}" srcOrd="0" destOrd="0" presId="urn:microsoft.com/office/officeart/2005/8/layout/radial4"/>
    <dgm:cxn modelId="{8CB4FE91-4DF8-4CBC-BFC1-6E0214C52A4C}" type="presOf" srcId="{132B6992-3405-445F-8E97-2C11988FCD18}" destId="{51B86249-D31E-4EF1-A073-A1F03B0F24C9}" srcOrd="0" destOrd="0" presId="urn:microsoft.com/office/officeart/2005/8/layout/radial4"/>
    <dgm:cxn modelId="{7597639F-D168-40B2-8009-C6479442DE47}" type="presOf" srcId="{AD633224-CB60-4142-BB8C-6C1954BC1DEB}" destId="{1A28A2BB-E090-401D-A1B3-CC10C618A92C}" srcOrd="0" destOrd="0" presId="urn:microsoft.com/office/officeart/2005/8/layout/radial4"/>
    <dgm:cxn modelId="{FB99CBA5-4BFD-4F64-AE87-5548E0919456}" type="presOf" srcId="{0100E451-3B63-4E6C-AE27-E2EFDF17AD2E}" destId="{E8FB2BE4-EF9E-4D95-9545-110BBD6405A7}" srcOrd="0" destOrd="0" presId="urn:microsoft.com/office/officeart/2005/8/layout/radial4"/>
    <dgm:cxn modelId="{AE9F18A8-CAED-4D36-9B91-761DBD77A376}" srcId="{A5A4E650-0D6C-4A53-BA5C-A695AD9962A5}" destId="{E93590F0-31C0-4379-9D88-BA958146AE3C}" srcOrd="0" destOrd="0" parTransId="{A477A652-2ADB-4B2B-9631-3B706D8AC722}" sibTransId="{D54AAE51-DBF1-4244-9556-473C18EBDDE6}"/>
    <dgm:cxn modelId="{AE6A39B0-FF2E-43A8-BF3A-3DCFF29AD5CC}" type="presOf" srcId="{7E024E2C-C8A0-4D47-B2AF-C55B14C0A8B7}" destId="{03812AD1-7197-4264-AAF4-E5563A778542}" srcOrd="0" destOrd="0" presId="urn:microsoft.com/office/officeart/2005/8/layout/radial4"/>
    <dgm:cxn modelId="{C87163B5-C8E0-4868-82D1-5FBB19E2AE0C}" type="presOf" srcId="{E93590F0-31C0-4379-9D88-BA958146AE3C}" destId="{D2DF43F1-A1F3-49F3-AB51-D225338FD214}" srcOrd="0" destOrd="0" presId="urn:microsoft.com/office/officeart/2005/8/layout/radial4"/>
    <dgm:cxn modelId="{EEC2E1B8-9CDF-4673-891D-A7C7E59DDD28}" srcId="{18BAEA95-282F-4D95-9C5A-527F977D7F1A}" destId="{24555EB0-D0D3-4CFA-8A21-D56491CB9A88}" srcOrd="1" destOrd="0" parTransId="{016DBFF8-99CF-44F7-A751-4B82A023BC2E}" sibTransId="{6DB4D661-F8E9-48FF-AA12-BE96BADADD3C}"/>
    <dgm:cxn modelId="{66A541BA-C738-418A-B942-D58460AC588C}" srcId="{A5A4E650-0D6C-4A53-BA5C-A695AD9962A5}" destId="{0100E451-3B63-4E6C-AE27-E2EFDF17AD2E}" srcOrd="2" destOrd="0" parTransId="{13B22AA6-5469-4A23-8A7E-521608DC9759}" sibTransId="{8CFCEF26-C21D-41F7-8206-BEBCC0D761B0}"/>
    <dgm:cxn modelId="{571246C2-C671-443D-AA65-375AB172E37A}" srcId="{C167E65E-625A-4024-95DA-6FEF7D6FBC01}" destId="{3E4C4718-4723-49BD-8AA7-B67A486740DF}" srcOrd="1" destOrd="0" parTransId="{53654C34-636C-4414-B0EE-E4BF85464437}" sibTransId="{2161EEA8-71B8-4709-961D-509BA97F1CC6}"/>
    <dgm:cxn modelId="{7171F8C2-48FA-4222-AFFC-E9168389C29D}" type="presOf" srcId="{982B65FE-4704-4090-B6AA-6CE2ACF0EE2C}" destId="{A8498DD6-B2E8-4EB9-93A3-95C91D630DED}" srcOrd="0" destOrd="0" presId="urn:microsoft.com/office/officeart/2005/8/layout/radial4"/>
    <dgm:cxn modelId="{379231C5-B833-4EB3-94F4-E09BAED77C09}" srcId="{A5A4E650-0D6C-4A53-BA5C-A695AD9962A5}" destId="{982B65FE-4704-4090-B6AA-6CE2ACF0EE2C}" srcOrd="5" destOrd="0" parTransId="{132B6992-3405-445F-8E97-2C11988FCD18}" sibTransId="{16054631-42A7-481A-81BD-ABBF9829480F}"/>
    <dgm:cxn modelId="{C6A914D7-F746-4649-B276-62ED00B079B5}" type="presOf" srcId="{567E76F4-6D4E-422D-8AA3-A5F5747B9EA0}" destId="{6E31C5D2-BAAC-4FC9-85C1-DF27A6A666FF}" srcOrd="0" destOrd="0" presId="urn:microsoft.com/office/officeart/2005/8/layout/radial4"/>
    <dgm:cxn modelId="{D0EE92DD-3700-41BB-AC59-2ADBA165E293}" type="presOf" srcId="{18BAEA95-282F-4D95-9C5A-527F977D7F1A}" destId="{A1081632-70F4-4C79-BA08-5EA8B77D7EF2}" srcOrd="0" destOrd="0" presId="urn:microsoft.com/office/officeart/2005/8/layout/radial4"/>
    <dgm:cxn modelId="{AD860CE0-AE55-464C-B6CA-3CB25CCC5913}" srcId="{A5A4E650-0D6C-4A53-BA5C-A695AD9962A5}" destId="{3038A5CB-4175-43A6-B789-F70603DAC535}" srcOrd="4" destOrd="0" parTransId="{0A563A20-1755-4254-A4F5-B06BA80C280D}" sibTransId="{8C11C989-7159-4D37-9191-0A9325D7D821}"/>
    <dgm:cxn modelId="{14B90EE3-383C-42ED-A104-6ED2A050AEC0}" type="presOf" srcId="{FDE278BE-59B0-496C-9BB4-511E8F1F7127}" destId="{F8BF0B4C-73FE-4835-AE2E-13A04D47AC41}" srcOrd="0" destOrd="0" presId="urn:microsoft.com/office/officeart/2005/8/layout/radial4"/>
    <dgm:cxn modelId="{A7C425EF-0F00-4F89-8249-42AA4CA1A648}" type="presOf" srcId="{3038A5CB-4175-43A6-B789-F70603DAC535}" destId="{7E5023D5-4114-48D6-A1F2-90342CAE27CB}" srcOrd="0" destOrd="0" presId="urn:microsoft.com/office/officeart/2005/8/layout/radial4"/>
    <dgm:cxn modelId="{4A1FCBFC-2945-4FAD-878F-481E9DDB9FC5}" srcId="{A5A4E650-0D6C-4A53-BA5C-A695AD9962A5}" destId="{FDE278BE-59B0-496C-9BB4-511E8F1F7127}" srcOrd="6" destOrd="0" parTransId="{32B0F259-797B-4337-8B7B-A91ABEF064E9}" sibTransId="{934F0C39-494C-46C4-A2B0-E07A15B0C350}"/>
    <dgm:cxn modelId="{5558E88E-8B05-405C-8890-77AC004C9057}" type="presParOf" srcId="{A1081632-70F4-4C79-BA08-5EA8B77D7EF2}" destId="{1D9E8529-3B39-413A-83B2-28048DA2EAE7}" srcOrd="0" destOrd="0" presId="urn:microsoft.com/office/officeart/2005/8/layout/radial4"/>
    <dgm:cxn modelId="{0BA2BCE2-C81C-4B0E-A6C2-D9879681244D}" type="presParOf" srcId="{A1081632-70F4-4C79-BA08-5EA8B77D7EF2}" destId="{F081C6CC-7A6E-4CF1-A3C0-1B967179DCB5}" srcOrd="1" destOrd="0" presId="urn:microsoft.com/office/officeart/2005/8/layout/radial4"/>
    <dgm:cxn modelId="{7E340D1E-D57D-431F-8D9D-0840B74D248C}" type="presParOf" srcId="{A1081632-70F4-4C79-BA08-5EA8B77D7EF2}" destId="{D2DF43F1-A1F3-49F3-AB51-D225338FD214}" srcOrd="2" destOrd="0" presId="urn:microsoft.com/office/officeart/2005/8/layout/radial4"/>
    <dgm:cxn modelId="{865790F5-46B8-4541-A203-FF99870575BD}" type="presParOf" srcId="{A1081632-70F4-4C79-BA08-5EA8B77D7EF2}" destId="{1A28A2BB-E090-401D-A1B3-CC10C618A92C}" srcOrd="3" destOrd="0" presId="urn:microsoft.com/office/officeart/2005/8/layout/radial4"/>
    <dgm:cxn modelId="{E9DCE1A3-E289-478A-B744-97F9F39322D7}" type="presParOf" srcId="{A1081632-70F4-4C79-BA08-5EA8B77D7EF2}" destId="{15497019-2F37-4D4B-809C-EFC9B8E54D1D}" srcOrd="4" destOrd="0" presId="urn:microsoft.com/office/officeart/2005/8/layout/radial4"/>
    <dgm:cxn modelId="{1830F18F-8327-42D8-BC90-D0E12CE4022A}" type="presParOf" srcId="{A1081632-70F4-4C79-BA08-5EA8B77D7EF2}" destId="{365ABA5A-F48A-4301-BCB2-4D6192F17366}" srcOrd="5" destOrd="0" presId="urn:microsoft.com/office/officeart/2005/8/layout/radial4"/>
    <dgm:cxn modelId="{380712A9-B037-42A5-9E33-7E6173834BE7}" type="presParOf" srcId="{A1081632-70F4-4C79-BA08-5EA8B77D7EF2}" destId="{E8FB2BE4-EF9E-4D95-9545-110BBD6405A7}" srcOrd="6" destOrd="0" presId="urn:microsoft.com/office/officeart/2005/8/layout/radial4"/>
    <dgm:cxn modelId="{1398FA58-B5C4-4E20-9BA4-FB084A1D1471}" type="presParOf" srcId="{A1081632-70F4-4C79-BA08-5EA8B77D7EF2}" destId="{03812AD1-7197-4264-AAF4-E5563A778542}" srcOrd="7" destOrd="0" presId="urn:microsoft.com/office/officeart/2005/8/layout/radial4"/>
    <dgm:cxn modelId="{352DF867-B2F2-4300-A310-8C2AC8E2EF8B}" type="presParOf" srcId="{A1081632-70F4-4C79-BA08-5EA8B77D7EF2}" destId="{6E31C5D2-BAAC-4FC9-85C1-DF27A6A666FF}" srcOrd="8" destOrd="0" presId="urn:microsoft.com/office/officeart/2005/8/layout/radial4"/>
    <dgm:cxn modelId="{C215AF63-31F5-4B31-9354-FFAE87537261}" type="presParOf" srcId="{A1081632-70F4-4C79-BA08-5EA8B77D7EF2}" destId="{C48D9DE8-EA33-47EF-9A0B-6BF10A956834}" srcOrd="9" destOrd="0" presId="urn:microsoft.com/office/officeart/2005/8/layout/radial4"/>
    <dgm:cxn modelId="{6E0985BE-B3B8-4A3F-B6C8-E01B4B485822}" type="presParOf" srcId="{A1081632-70F4-4C79-BA08-5EA8B77D7EF2}" destId="{7E5023D5-4114-48D6-A1F2-90342CAE27CB}" srcOrd="10" destOrd="0" presId="urn:microsoft.com/office/officeart/2005/8/layout/radial4"/>
    <dgm:cxn modelId="{4BEEAB7F-2827-4D44-93AF-5DCD219FE78C}" type="presParOf" srcId="{A1081632-70F4-4C79-BA08-5EA8B77D7EF2}" destId="{51B86249-D31E-4EF1-A073-A1F03B0F24C9}" srcOrd="11" destOrd="0" presId="urn:microsoft.com/office/officeart/2005/8/layout/radial4"/>
    <dgm:cxn modelId="{8F20B869-C8B8-426F-8426-3B49AAFB9511}" type="presParOf" srcId="{A1081632-70F4-4C79-BA08-5EA8B77D7EF2}" destId="{A8498DD6-B2E8-4EB9-93A3-95C91D630DED}" srcOrd="12" destOrd="0" presId="urn:microsoft.com/office/officeart/2005/8/layout/radial4"/>
    <dgm:cxn modelId="{931FEBED-F336-4C2D-9B0C-465BCB6C3AC7}" type="presParOf" srcId="{A1081632-70F4-4C79-BA08-5EA8B77D7EF2}" destId="{E753BA54-3D58-4D00-80D0-B96F78C876B5}" srcOrd="13" destOrd="0" presId="urn:microsoft.com/office/officeart/2005/8/layout/radial4"/>
    <dgm:cxn modelId="{C911CBEB-F8C4-40EC-96A0-A89D742101A1}" type="presParOf" srcId="{A1081632-70F4-4C79-BA08-5EA8B77D7EF2}" destId="{F8BF0B4C-73FE-4835-AE2E-13A04D47AC41}" srcOrd="14"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9E8529-3B39-413A-83B2-28048DA2EAE7}">
      <dsp:nvSpPr>
        <dsp:cNvPr id="0" name=""/>
        <dsp:cNvSpPr/>
      </dsp:nvSpPr>
      <dsp:spPr>
        <a:xfrm>
          <a:off x="2076727" y="1977663"/>
          <a:ext cx="2075579" cy="2075579"/>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t" anchorCtr="0">
          <a:noAutofit/>
        </a:bodyPr>
        <a:lstStyle/>
        <a:p>
          <a:pPr marL="0" lvl="0" indent="0" algn="ctr" defTabSz="889000">
            <a:lnSpc>
              <a:spcPct val="90000"/>
            </a:lnSpc>
            <a:spcBef>
              <a:spcPct val="0"/>
            </a:spcBef>
            <a:spcAft>
              <a:spcPct val="35000"/>
            </a:spcAft>
            <a:buNone/>
          </a:pPr>
          <a:r>
            <a:rPr lang="en-US" sz="2000" b="1" kern="1200" dirty="0">
              <a:solidFill>
                <a:srgbClr val="FFFFFF"/>
              </a:solidFill>
              <a:effectLst>
                <a:outerShdw blurRad="381000" algn="ctr" rotWithShape="0">
                  <a:prstClr val="black"/>
                </a:outerShdw>
              </a:effectLst>
              <a:latin typeface="Century Gothic" panose="020B0502020202020204" pitchFamily="34" charset="0"/>
              <a:ea typeface="+mn-ea"/>
              <a:cs typeface="+mn-cs"/>
            </a:rPr>
            <a:t>Community</a:t>
          </a:r>
          <a:r>
            <a:rPr lang="en-US" sz="2000" b="1" kern="1200" dirty="0">
              <a:latin typeface="Century Gothic" panose="020B0502020202020204" pitchFamily="34" charset="0"/>
            </a:rPr>
            <a:t> </a:t>
          </a:r>
          <a:r>
            <a:rPr lang="en-US" sz="2000" b="1" kern="1200" dirty="0">
              <a:solidFill>
                <a:srgbClr val="FFFFFF"/>
              </a:solidFill>
              <a:effectLst>
                <a:outerShdw blurRad="381000" algn="ctr" rotWithShape="0">
                  <a:prstClr val="black"/>
                </a:outerShdw>
              </a:effectLst>
              <a:latin typeface="Century Gothic" panose="020B0502020202020204" pitchFamily="34" charset="0"/>
              <a:ea typeface="+mn-ea"/>
              <a:cs typeface="+mn-cs"/>
            </a:rPr>
            <a:t>Recovery`</a:t>
          </a:r>
        </a:p>
      </dsp:txBody>
      <dsp:txXfrm>
        <a:off x="2380689" y="2281625"/>
        <a:ext cx="1467655" cy="1467655"/>
      </dsp:txXfrm>
    </dsp:sp>
    <dsp:sp modelId="{F081C6CC-7A6E-4CF1-A3C0-1B967179DCB5}">
      <dsp:nvSpPr>
        <dsp:cNvPr id="0" name=""/>
        <dsp:cNvSpPr/>
      </dsp:nvSpPr>
      <dsp:spPr>
        <a:xfrm rot="10205914">
          <a:off x="734882" y="3197981"/>
          <a:ext cx="1292808" cy="240027"/>
        </a:xfrm>
        <a:prstGeom prst="leftArrow">
          <a:avLst>
            <a:gd name="adj1" fmla="val 60000"/>
            <a:gd name="adj2" fmla="val 50000"/>
          </a:avLst>
        </a:prstGeom>
        <a:solidFill>
          <a:srgbClr val="00477F"/>
        </a:solidFill>
        <a:ln>
          <a:noFill/>
        </a:ln>
        <a:effectLst/>
      </dsp:spPr>
      <dsp:style>
        <a:lnRef idx="0">
          <a:scrgbClr r="0" g="0" b="0"/>
        </a:lnRef>
        <a:fillRef idx="1">
          <a:scrgbClr r="0" g="0" b="0"/>
        </a:fillRef>
        <a:effectRef idx="0">
          <a:scrgbClr r="0" g="0" b="0"/>
        </a:effectRef>
        <a:fontRef idx="minor">
          <a:schemeClr val="lt1"/>
        </a:fontRef>
      </dsp:style>
    </dsp:sp>
    <dsp:sp modelId="{D2DF43F1-A1F3-49F3-AB51-D225338FD214}">
      <dsp:nvSpPr>
        <dsp:cNvPr id="0" name=""/>
        <dsp:cNvSpPr/>
      </dsp:nvSpPr>
      <dsp:spPr>
        <a:xfrm>
          <a:off x="150149" y="2834785"/>
          <a:ext cx="1188722" cy="1188722"/>
        </a:xfrm>
        <a:prstGeom prst="ellipse">
          <a:avLst/>
        </a:prstGeom>
        <a:blipFill dpi="0" rotWithShape="0">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2222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 </a:t>
          </a:r>
        </a:p>
      </dsp:txBody>
      <dsp:txXfrm>
        <a:off x="324233" y="3008869"/>
        <a:ext cx="840554" cy="840554"/>
      </dsp:txXfrm>
    </dsp:sp>
    <dsp:sp modelId="{1A28A2BB-E090-401D-A1B3-CC10C618A92C}">
      <dsp:nvSpPr>
        <dsp:cNvPr id="0" name=""/>
        <dsp:cNvSpPr/>
      </dsp:nvSpPr>
      <dsp:spPr>
        <a:xfrm rot="12038837">
          <a:off x="669576" y="2245752"/>
          <a:ext cx="1441594" cy="240027"/>
        </a:xfrm>
        <a:prstGeom prst="leftArrow">
          <a:avLst>
            <a:gd name="adj1" fmla="val 60000"/>
            <a:gd name="adj2" fmla="val 50000"/>
          </a:avLst>
        </a:prstGeom>
        <a:solidFill>
          <a:srgbClr val="00477F"/>
        </a:solidFill>
        <a:ln>
          <a:noFill/>
        </a:ln>
        <a:effectLst/>
      </dsp:spPr>
      <dsp:style>
        <a:lnRef idx="0">
          <a:scrgbClr r="0" g="0" b="0"/>
        </a:lnRef>
        <a:fillRef idx="1">
          <a:scrgbClr r="0" g="0" b="0"/>
        </a:fillRef>
        <a:effectRef idx="0">
          <a:scrgbClr r="0" g="0" b="0"/>
        </a:effectRef>
        <a:fontRef idx="minor">
          <a:schemeClr val="lt1"/>
        </a:fontRef>
      </dsp:style>
    </dsp:sp>
    <dsp:sp modelId="{15497019-2F37-4D4B-809C-EFC9B8E54D1D}">
      <dsp:nvSpPr>
        <dsp:cNvPr id="0" name=""/>
        <dsp:cNvSpPr/>
      </dsp:nvSpPr>
      <dsp:spPr>
        <a:xfrm>
          <a:off x="123339" y="1519152"/>
          <a:ext cx="1185068" cy="1184901"/>
        </a:xfrm>
        <a:prstGeom prst="ellipse">
          <a:avLst/>
        </a:prstGeom>
        <a:blipFill dpi="0" rotWithShape="0">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2222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endParaRPr lang="en-US" sz="1600" b="1" kern="1200" dirty="0">
            <a:solidFill>
              <a:schemeClr val="bg1"/>
            </a:solidFill>
            <a:effectLst>
              <a:outerShdw blurRad="381000" algn="ctr" rotWithShape="0">
                <a:prstClr val="black"/>
              </a:outerShdw>
            </a:effectLst>
          </a:endParaRPr>
        </a:p>
      </dsp:txBody>
      <dsp:txXfrm>
        <a:off x="296888" y="1692677"/>
        <a:ext cx="837970" cy="837851"/>
      </dsp:txXfrm>
    </dsp:sp>
    <dsp:sp modelId="{365ABA5A-F48A-4301-BCB2-4D6192F17366}">
      <dsp:nvSpPr>
        <dsp:cNvPr id="0" name=""/>
        <dsp:cNvSpPr/>
      </dsp:nvSpPr>
      <dsp:spPr>
        <a:xfrm rot="13700095">
          <a:off x="879446" y="1380464"/>
          <a:ext cx="1773863" cy="240027"/>
        </a:xfrm>
        <a:prstGeom prst="leftArrow">
          <a:avLst>
            <a:gd name="adj1" fmla="val 60000"/>
            <a:gd name="adj2" fmla="val 50000"/>
          </a:avLst>
        </a:prstGeom>
        <a:solidFill>
          <a:srgbClr val="00477F"/>
        </a:solidFill>
        <a:ln>
          <a:noFill/>
        </a:ln>
        <a:effectLst/>
      </dsp:spPr>
      <dsp:style>
        <a:lnRef idx="0">
          <a:scrgbClr r="0" g="0" b="0"/>
        </a:lnRef>
        <a:fillRef idx="1">
          <a:scrgbClr r="0" g="0" b="0"/>
        </a:fillRef>
        <a:effectRef idx="0">
          <a:scrgbClr r="0" g="0" b="0"/>
        </a:effectRef>
        <a:fontRef idx="minor">
          <a:schemeClr val="lt1"/>
        </a:fontRef>
      </dsp:style>
    </dsp:sp>
    <dsp:sp modelId="{E8FB2BE4-EF9E-4D95-9545-110BBD6405A7}">
      <dsp:nvSpPr>
        <dsp:cNvPr id="0" name=""/>
        <dsp:cNvSpPr/>
      </dsp:nvSpPr>
      <dsp:spPr>
        <a:xfrm>
          <a:off x="584233" y="246987"/>
          <a:ext cx="1185068" cy="1181828"/>
        </a:xfrm>
        <a:prstGeom prst="ellipse">
          <a:avLst/>
        </a:prstGeom>
        <a:blipFill dpi="0" rotWithShape="0">
          <a:blip xmlns:r="http://schemas.openxmlformats.org/officeDocument/2006/relationships" r:embed="rId4" cstate="print">
            <a:extLst>
              <a:ext uri="{28A0092B-C50C-407E-A947-70E740481C1C}">
                <a14:useLocalDpi xmlns:a14="http://schemas.microsoft.com/office/drawing/2010/main" val="0"/>
              </a:ext>
            </a:extLst>
          </a:blip>
          <a:srcRect/>
          <a:stretch>
            <a:fillRect l="1000"/>
          </a:stretch>
        </a:blipFill>
        <a:ln w="2222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endParaRPr lang="en-US" sz="1600" b="1" kern="1200" dirty="0">
            <a:solidFill>
              <a:srgbClr val="FFFFFF"/>
            </a:solidFill>
            <a:effectLst>
              <a:outerShdw blurRad="381000" algn="ctr" rotWithShape="0">
                <a:prstClr val="black"/>
              </a:outerShdw>
            </a:effectLst>
            <a:latin typeface="Yanone Kaffeesatz"/>
            <a:ea typeface="+mn-ea"/>
            <a:cs typeface="+mn-cs"/>
          </a:endParaRPr>
        </a:p>
      </dsp:txBody>
      <dsp:txXfrm>
        <a:off x="757782" y="420062"/>
        <a:ext cx="837970" cy="835678"/>
      </dsp:txXfrm>
    </dsp:sp>
    <dsp:sp modelId="{03812AD1-7197-4264-AAF4-E5563A778542}">
      <dsp:nvSpPr>
        <dsp:cNvPr id="0" name=""/>
        <dsp:cNvSpPr/>
      </dsp:nvSpPr>
      <dsp:spPr>
        <a:xfrm rot="15381283">
          <a:off x="1973277" y="1117165"/>
          <a:ext cx="1419084" cy="240027"/>
        </a:xfrm>
        <a:prstGeom prst="leftArrow">
          <a:avLst>
            <a:gd name="adj1" fmla="val 60000"/>
            <a:gd name="adj2" fmla="val 50000"/>
          </a:avLst>
        </a:prstGeom>
        <a:solidFill>
          <a:srgbClr val="00477F"/>
        </a:solidFill>
        <a:ln>
          <a:noFill/>
        </a:ln>
        <a:effectLst/>
      </dsp:spPr>
      <dsp:style>
        <a:lnRef idx="0">
          <a:scrgbClr r="0" g="0" b="0"/>
        </a:lnRef>
        <a:fillRef idx="1">
          <a:scrgbClr r="0" g="0" b="0"/>
        </a:fillRef>
        <a:effectRef idx="0">
          <a:scrgbClr r="0" g="0" b="0"/>
        </a:effectRef>
        <a:fontRef idx="minor">
          <a:schemeClr val="lt1"/>
        </a:fontRef>
      </dsp:style>
    </dsp:sp>
    <dsp:sp modelId="{6E31C5D2-BAAC-4FC9-85C1-DF27A6A666FF}">
      <dsp:nvSpPr>
        <dsp:cNvPr id="0" name=""/>
        <dsp:cNvSpPr/>
      </dsp:nvSpPr>
      <dsp:spPr>
        <a:xfrm>
          <a:off x="1922896" y="-44787"/>
          <a:ext cx="1185068" cy="1184901"/>
        </a:xfrm>
        <a:prstGeom prst="ellipse">
          <a:avLst/>
        </a:prstGeom>
        <a:blipFill dpi="0" rotWithShape="0">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2222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endParaRPr lang="en-US" sz="1600" b="1" kern="1200" dirty="0">
            <a:solidFill>
              <a:srgbClr val="FFFFFF"/>
            </a:solidFill>
            <a:effectLst>
              <a:outerShdw blurRad="381000" algn="ctr" rotWithShape="0">
                <a:prstClr val="black"/>
              </a:outerShdw>
            </a:effectLst>
            <a:latin typeface="Yanone Kaffeesatz"/>
            <a:ea typeface="+mn-ea"/>
            <a:cs typeface="+mn-cs"/>
          </a:endParaRPr>
        </a:p>
      </dsp:txBody>
      <dsp:txXfrm>
        <a:off x="2096445" y="128738"/>
        <a:ext cx="837970" cy="837851"/>
      </dsp:txXfrm>
    </dsp:sp>
    <dsp:sp modelId="{C48D9DE8-EA33-47EF-9A0B-6BF10A956834}">
      <dsp:nvSpPr>
        <dsp:cNvPr id="0" name=""/>
        <dsp:cNvSpPr/>
      </dsp:nvSpPr>
      <dsp:spPr>
        <a:xfrm rot="18863349">
          <a:off x="3639869" y="1423185"/>
          <a:ext cx="1831679" cy="240027"/>
        </a:xfrm>
        <a:prstGeom prst="leftArrow">
          <a:avLst>
            <a:gd name="adj1" fmla="val 60000"/>
            <a:gd name="adj2" fmla="val 50000"/>
          </a:avLst>
        </a:prstGeom>
        <a:solidFill>
          <a:srgbClr val="00477F"/>
        </a:solidFill>
        <a:ln>
          <a:noFill/>
        </a:ln>
        <a:effectLst/>
      </dsp:spPr>
      <dsp:style>
        <a:lnRef idx="0">
          <a:scrgbClr r="0" g="0" b="0"/>
        </a:lnRef>
        <a:fillRef idx="1">
          <a:scrgbClr r="0" g="0" b="0"/>
        </a:fillRef>
        <a:effectRef idx="0">
          <a:scrgbClr r="0" g="0" b="0"/>
        </a:effectRef>
        <a:fontRef idx="minor">
          <a:schemeClr val="lt1"/>
        </a:fontRef>
      </dsp:style>
    </dsp:sp>
    <dsp:sp modelId="{7E5023D5-4114-48D6-A1F2-90342CAE27CB}">
      <dsp:nvSpPr>
        <dsp:cNvPr id="0" name=""/>
        <dsp:cNvSpPr/>
      </dsp:nvSpPr>
      <dsp:spPr>
        <a:xfrm>
          <a:off x="4603830" y="296284"/>
          <a:ext cx="1185068" cy="1184901"/>
        </a:xfrm>
        <a:prstGeom prst="ellipse">
          <a:avLst/>
        </a:prstGeom>
        <a:blipFill dpi="0" rotWithShape="0">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2222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dirty="0">
            <a:solidFill>
              <a:srgbClr val="FFFFFF"/>
            </a:solidFill>
            <a:effectLst>
              <a:outerShdw blurRad="381000" algn="ctr" rotWithShape="0">
                <a:prstClr val="black"/>
              </a:outerShdw>
            </a:effectLst>
            <a:latin typeface="Yanone Kaffeesatz"/>
            <a:ea typeface="+mn-ea"/>
            <a:cs typeface="+mn-cs"/>
          </a:endParaRPr>
        </a:p>
      </dsp:txBody>
      <dsp:txXfrm>
        <a:off x="4777379" y="469809"/>
        <a:ext cx="837970" cy="837851"/>
      </dsp:txXfrm>
    </dsp:sp>
    <dsp:sp modelId="{51B86249-D31E-4EF1-A073-A1F03B0F24C9}">
      <dsp:nvSpPr>
        <dsp:cNvPr id="0" name=""/>
        <dsp:cNvSpPr/>
      </dsp:nvSpPr>
      <dsp:spPr>
        <a:xfrm rot="17195718">
          <a:off x="2931207" y="1147375"/>
          <a:ext cx="1408548" cy="240027"/>
        </a:xfrm>
        <a:prstGeom prst="leftArrow">
          <a:avLst>
            <a:gd name="adj1" fmla="val 60000"/>
            <a:gd name="adj2" fmla="val 50000"/>
          </a:avLst>
        </a:prstGeom>
        <a:solidFill>
          <a:srgbClr val="00477F"/>
        </a:solidFill>
        <a:ln>
          <a:noFill/>
        </a:ln>
        <a:effectLst/>
      </dsp:spPr>
      <dsp:style>
        <a:lnRef idx="0">
          <a:scrgbClr r="0" g="0" b="0"/>
        </a:lnRef>
        <a:fillRef idx="1">
          <a:scrgbClr r="0" g="0" b="0"/>
        </a:fillRef>
        <a:effectRef idx="0">
          <a:scrgbClr r="0" g="0" b="0"/>
        </a:effectRef>
        <a:fontRef idx="minor">
          <a:schemeClr val="lt1"/>
        </a:fontRef>
      </dsp:style>
    </dsp:sp>
    <dsp:sp modelId="{A8498DD6-B2E8-4EB9-93A3-95C91D630DED}">
      <dsp:nvSpPr>
        <dsp:cNvPr id="0" name=""/>
        <dsp:cNvSpPr/>
      </dsp:nvSpPr>
      <dsp:spPr>
        <a:xfrm>
          <a:off x="3244095" y="0"/>
          <a:ext cx="1185068" cy="1184901"/>
        </a:xfrm>
        <a:prstGeom prst="ellipse">
          <a:avLst/>
        </a:prstGeom>
        <a:blipFill dpi="0" rotWithShape="0">
          <a:blip xmlns:r="http://schemas.openxmlformats.org/officeDocument/2006/relationships" r:embed="rId7" cstate="print">
            <a:extLst>
              <a:ext uri="{28A0092B-C50C-407E-A947-70E740481C1C}">
                <a14:useLocalDpi xmlns:a14="http://schemas.microsoft.com/office/drawing/2010/main" val="0"/>
              </a:ext>
            </a:extLst>
          </a:blip>
          <a:srcRect/>
          <a:stretch>
            <a:fillRect t="2000"/>
          </a:stretch>
        </a:blipFill>
        <a:ln w="2222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endParaRPr lang="en-US" sz="1600" b="1" kern="1200" dirty="0">
            <a:solidFill>
              <a:srgbClr val="FFFFFF"/>
            </a:solidFill>
            <a:effectLst>
              <a:outerShdw blurRad="381000" algn="ctr" rotWithShape="0">
                <a:prstClr val="black"/>
              </a:outerShdw>
            </a:effectLst>
            <a:latin typeface="Yanone Kaffeesatz"/>
            <a:ea typeface="+mn-ea"/>
            <a:cs typeface="+mn-cs"/>
          </a:endParaRPr>
        </a:p>
      </dsp:txBody>
      <dsp:txXfrm>
        <a:off x="3417644" y="173525"/>
        <a:ext cx="837970" cy="837851"/>
      </dsp:txXfrm>
    </dsp:sp>
    <dsp:sp modelId="{E753BA54-3D58-4D00-80D0-B96F78C876B5}">
      <dsp:nvSpPr>
        <dsp:cNvPr id="0" name=""/>
        <dsp:cNvSpPr/>
      </dsp:nvSpPr>
      <dsp:spPr>
        <a:xfrm rot="20404335">
          <a:off x="4125196" y="2272754"/>
          <a:ext cx="1413739" cy="240027"/>
        </a:xfrm>
        <a:prstGeom prst="leftArrow">
          <a:avLst>
            <a:gd name="adj1" fmla="val 60000"/>
            <a:gd name="adj2" fmla="val 50000"/>
          </a:avLst>
        </a:prstGeom>
        <a:solidFill>
          <a:srgbClr val="00477F"/>
        </a:solidFill>
        <a:ln>
          <a:noFill/>
        </a:ln>
        <a:effectLst/>
      </dsp:spPr>
      <dsp:style>
        <a:lnRef idx="0">
          <a:scrgbClr r="0" g="0" b="0"/>
        </a:lnRef>
        <a:fillRef idx="1">
          <a:scrgbClr r="0" g="0" b="0"/>
        </a:fillRef>
        <a:effectRef idx="0">
          <a:scrgbClr r="0" g="0" b="0"/>
        </a:effectRef>
        <a:fontRef idx="minor">
          <a:schemeClr val="lt1"/>
        </a:fontRef>
      </dsp:style>
    </dsp:sp>
    <dsp:sp modelId="{F8BF0B4C-73FE-4835-AE2E-13A04D47AC41}">
      <dsp:nvSpPr>
        <dsp:cNvPr id="0" name=""/>
        <dsp:cNvSpPr/>
      </dsp:nvSpPr>
      <dsp:spPr>
        <a:xfrm>
          <a:off x="4904076" y="1559391"/>
          <a:ext cx="1185068" cy="1184901"/>
        </a:xfrm>
        <a:prstGeom prst="ellipse">
          <a:avLst/>
        </a:prstGeom>
        <a:blipFill dpi="0" rotWithShape="0">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a:ln w="2222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endParaRPr lang="en-US" sz="1600" b="1" kern="1200" dirty="0">
            <a:solidFill>
              <a:srgbClr val="FFFFFF"/>
            </a:solidFill>
            <a:effectLst>
              <a:outerShdw blurRad="381000" algn="ctr" rotWithShape="0">
                <a:prstClr val="black"/>
              </a:outerShdw>
            </a:effectLst>
            <a:latin typeface="Yanone Kaffeesatz"/>
            <a:ea typeface="+mn-ea"/>
            <a:cs typeface="+mn-cs"/>
          </a:endParaRPr>
        </a:p>
      </dsp:txBody>
      <dsp:txXfrm>
        <a:off x="5077625" y="1732916"/>
        <a:ext cx="837970" cy="837851"/>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fld id="{8E22B36A-6683-495F-AE08-C4D9384768C9}" type="datetimeFigureOut">
              <a:rPr lang="en-US" smtClean="0"/>
              <a:pPr/>
              <a:t>1/10/2020</a:t>
            </a:fld>
            <a:endParaRPr lang="en-US" dirty="0"/>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fld id="{9F15F6EC-8753-4B75-9DF9-521231BD1898}" type="slidenum">
              <a:rPr lang="en-US" smtClean="0"/>
              <a:pPr/>
              <a:t>‹#›</a:t>
            </a:fld>
            <a:endParaRPr lang="en-US" dirty="0"/>
          </a:p>
        </p:txBody>
      </p:sp>
    </p:spTree>
    <p:extLst>
      <p:ext uri="{BB962C8B-B14F-4D97-AF65-F5344CB8AC3E}">
        <p14:creationId xmlns:p14="http://schemas.microsoft.com/office/powerpoint/2010/main" val="4032865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4FDC3C6A-F9E8-4E10-B27F-FA1484D63F8A}" type="datetimeFigureOut">
              <a:rPr lang="en-US"/>
              <a:pPr>
                <a:defRPr/>
              </a:pPr>
              <a:t>1/10/2020</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6F4BDDA1-D13C-4DC8-A262-BE9082485B59}" type="slidenum">
              <a:rPr lang="en-US"/>
              <a:pPr>
                <a:defRPr/>
              </a:pPr>
              <a:t>‹#›</a:t>
            </a:fld>
            <a:endParaRPr lang="en-US" dirty="0"/>
          </a:p>
        </p:txBody>
      </p:sp>
    </p:spTree>
    <p:extLst>
      <p:ext uri="{BB962C8B-B14F-4D97-AF65-F5344CB8AC3E}">
        <p14:creationId xmlns:p14="http://schemas.microsoft.com/office/powerpoint/2010/main" val="27820471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lide Image Placeholder 1"/>
          <p:cNvSpPr>
            <a:spLocks noGrp="1" noRot="1" noChangeAspect="1"/>
          </p:cNvSpPr>
          <p:nvPr>
            <p:ph type="sldImg"/>
          </p:nvPr>
        </p:nvSpPr>
        <p:spPr bwMode="auto">
          <a:noFill/>
          <a:ln>
            <a:solidFill>
              <a:srgbClr val="000000"/>
            </a:solidFill>
            <a:miter lim="800000"/>
            <a:headEnd/>
            <a:tailEnd/>
          </a:ln>
        </p:spPr>
      </p:sp>
      <p:sp>
        <p:nvSpPr>
          <p:cNvPr id="71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71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B2D363D-D614-46AD-B0F8-E63115BB21BE}" type="slidenum">
              <a:rPr lang="en-US"/>
              <a:pPr fontAlgn="base">
                <a:spcBef>
                  <a:spcPct val="0"/>
                </a:spcBef>
                <a:spcAft>
                  <a:spcPct val="0"/>
                </a:spcAft>
              </a:pPr>
              <a:t>1</a:t>
            </a:fld>
            <a:endParaRPr lang="en-US" dirty="0"/>
          </a:p>
        </p:txBody>
      </p:sp>
    </p:spTree>
    <p:extLst>
      <p:ext uri="{BB962C8B-B14F-4D97-AF65-F5344CB8AC3E}">
        <p14:creationId xmlns:p14="http://schemas.microsoft.com/office/powerpoint/2010/main" val="3955111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228600">
              <a:buFont typeface="Arial" panose="020B0604020202020204" pitchFamily="34" charset="0"/>
              <a:buChar char="•"/>
            </a:pPr>
            <a:r>
              <a:rPr lang="en-US" sz="1200" dirty="0">
                <a:solidFill>
                  <a:schemeClr val="tx2"/>
                </a:solidFill>
                <a:cs typeface="Segoe UI" panose="020B0502040204020203" pitchFamily="34" charset="0"/>
              </a:rPr>
              <a:t>Open, low-stress, no-fault environment</a:t>
            </a:r>
          </a:p>
          <a:p>
            <a:pPr marL="514350" indent="-228600">
              <a:buFont typeface="Arial" panose="020B0604020202020204" pitchFamily="34" charset="0"/>
              <a:buChar char="•"/>
            </a:pPr>
            <a:r>
              <a:rPr lang="en-US" sz="1200" dirty="0">
                <a:solidFill>
                  <a:schemeClr val="tx2"/>
                </a:solidFill>
                <a:cs typeface="Segoe UI" panose="020B0502040204020203" pitchFamily="34" charset="0"/>
              </a:rPr>
              <a:t>Varying viewpoints, even disagreements, are expected</a:t>
            </a:r>
          </a:p>
          <a:p>
            <a:pPr marL="514350" indent="-228600">
              <a:buFont typeface="Arial" panose="020B0604020202020204" pitchFamily="34" charset="0"/>
              <a:buChar char="•"/>
            </a:pPr>
            <a:r>
              <a:rPr lang="en-US" sz="1200" dirty="0">
                <a:solidFill>
                  <a:schemeClr val="tx2"/>
                </a:solidFill>
                <a:cs typeface="Segoe UI" panose="020B0502040204020203" pitchFamily="34" charset="0"/>
              </a:rPr>
              <a:t>Respond based on knowledge of current plans and capabilities (i.e., use only existing assets) and insights derived from training</a:t>
            </a:r>
          </a:p>
          <a:p>
            <a:pPr marL="514350" indent="-228600">
              <a:buFont typeface="Arial" panose="020B0604020202020204" pitchFamily="34" charset="0"/>
              <a:buChar char="•"/>
            </a:pPr>
            <a:r>
              <a:rPr lang="en-US" dirty="0">
                <a:solidFill>
                  <a:schemeClr val="tx2"/>
                </a:solidFill>
                <a:cs typeface="Segoe UI" panose="020B0502040204020203" pitchFamily="34" charset="0"/>
              </a:rPr>
              <a:t>Decisions not precedent-setting, may not reflect final position </a:t>
            </a:r>
          </a:p>
          <a:p>
            <a:pPr marL="514350" indent="-228600">
              <a:buFont typeface="Arial" panose="020B0604020202020204" pitchFamily="34" charset="0"/>
              <a:buChar char="•"/>
            </a:pPr>
            <a:r>
              <a:rPr lang="en-US" dirty="0">
                <a:solidFill>
                  <a:schemeClr val="tx2"/>
                </a:solidFill>
                <a:cs typeface="Segoe UI" panose="020B0502040204020203" pitchFamily="34" charset="0"/>
              </a:rPr>
              <a:t>Discuss multiple options and solutions</a:t>
            </a:r>
          </a:p>
          <a:p>
            <a:pPr marL="514350" indent="-228600">
              <a:buFont typeface="Arial" panose="020B0604020202020204" pitchFamily="34" charset="0"/>
              <a:buChar char="•"/>
            </a:pPr>
            <a:r>
              <a:rPr lang="en-US" dirty="0">
                <a:solidFill>
                  <a:schemeClr val="tx2"/>
                </a:solidFill>
                <a:cs typeface="Segoe UI" panose="020B0502040204020203" pitchFamily="34" charset="0"/>
              </a:rPr>
              <a:t>Suggest actions that could improve efforts </a:t>
            </a:r>
          </a:p>
          <a:p>
            <a:pPr marL="514350" indent="-228600">
              <a:buFont typeface="Arial" panose="020B0604020202020204" pitchFamily="34" charset="0"/>
              <a:buChar char="•"/>
            </a:pPr>
            <a:r>
              <a:rPr lang="en-US" dirty="0">
                <a:solidFill>
                  <a:schemeClr val="tx2"/>
                </a:solidFill>
                <a:cs typeface="Segoe UI" panose="020B0502040204020203" pitchFamily="34" charset="0"/>
              </a:rPr>
              <a:t>Focus on problem-solving</a:t>
            </a:r>
          </a:p>
          <a:p>
            <a:pPr marL="514350" indent="-228600">
              <a:buFont typeface="Arial" panose="020B0604020202020204" pitchFamily="34" charset="0"/>
              <a:buChar char="•"/>
            </a:pPr>
            <a:r>
              <a:rPr lang="en-US" sz="2800" dirty="0">
                <a:solidFill>
                  <a:schemeClr val="tx2"/>
                </a:solidFill>
                <a:cs typeface="Segoe UI" panose="020B0502040204020203" pitchFamily="34" charset="0"/>
              </a:rPr>
              <a:t>Discussion questions are a guide</a:t>
            </a:r>
          </a:p>
          <a:p>
            <a:pPr marL="971550" lvl="1" indent="-228600">
              <a:buFont typeface="Arial" panose="020B0604020202020204" pitchFamily="34" charset="0"/>
              <a:buChar char="•"/>
            </a:pPr>
            <a:r>
              <a:rPr lang="en-US" dirty="0"/>
              <a:t>T</a:t>
            </a:r>
            <a:r>
              <a:rPr lang="en-US" dirty="0">
                <a:solidFill>
                  <a:schemeClr val="tx2"/>
                </a:solidFill>
                <a:cs typeface="Segoe UI" panose="020B0502040204020203" pitchFamily="34" charset="0"/>
              </a:rPr>
              <a:t>ables DO NOT need to get through all of them</a:t>
            </a:r>
            <a:endParaRPr lang="en-US" dirty="0"/>
          </a:p>
          <a:p>
            <a:pPr marL="514350" indent="-228600">
              <a:buFont typeface="Arial" panose="020B0604020202020204" pitchFamily="34" charset="0"/>
              <a:buChar char="•"/>
            </a:pPr>
            <a:endParaRPr lang="en-US" sz="1200" b="1" dirty="0">
              <a:solidFill>
                <a:schemeClr val="tx2"/>
              </a:solidFill>
              <a:cs typeface="Segoe UI" panose="020B0502040204020203" pitchFamily="34" charset="0"/>
            </a:endParaRPr>
          </a:p>
          <a:p>
            <a:endParaRPr lang="en-US" dirty="0"/>
          </a:p>
          <a:p>
            <a:r>
              <a:rPr lang="en-US" dirty="0"/>
              <a:t>See page 3 of SitMan for additional information</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10</a:t>
            </a:fld>
            <a:endParaRPr lang="en-US" dirty="0"/>
          </a:p>
        </p:txBody>
      </p:sp>
    </p:spTree>
    <p:extLst>
      <p:ext uri="{BB962C8B-B14F-4D97-AF65-F5344CB8AC3E}">
        <p14:creationId xmlns:p14="http://schemas.microsoft.com/office/powerpoint/2010/main" val="3961572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page 3 of SitMan for additional information</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11</a:t>
            </a:fld>
            <a:endParaRPr lang="en-US" dirty="0"/>
          </a:p>
        </p:txBody>
      </p:sp>
    </p:spTree>
    <p:extLst>
      <p:ext uri="{BB962C8B-B14F-4D97-AF65-F5344CB8AC3E}">
        <p14:creationId xmlns:p14="http://schemas.microsoft.com/office/powerpoint/2010/main" val="4156626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12:30 a.m. – 0 Hours</a:t>
            </a:r>
          </a:p>
          <a:p>
            <a:r>
              <a:rPr lang="en-US" sz="1200" kern="1200" dirty="0">
                <a:solidFill>
                  <a:schemeClr val="tx1"/>
                </a:solidFill>
                <a:effectLst/>
                <a:latin typeface="+mn-lt"/>
                <a:ea typeface="+mn-ea"/>
                <a:cs typeface="+mn-cs"/>
              </a:rPr>
              <a:t>In the early morning hours of Friday, January 10, 2020, a rare tornado outbreak occurs across the North Central Texas region. Although January tornadoes are unusual, they are not unheard of in the area. Earlier in the day, the Storm Prediction Center warned of the possibility of a severe weather outbreak, and, from 12:00–2:00 a.m., numerous counties in the region received tornado warnings. Forecasters estimate 12 tornadoes touched down throughout the region, several of them most likely EF-3 or higher, although that will not be confirmed for several more hours when the National Weather Service can survey the damage. Additionally, the entire region is inundated with heavy rains for hours. Since the peak of the severe weather took place overnight, mass casualties and fatalities occurred. Responders have worked through the night, performing searches and rescues. </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14</a:t>
            </a:fld>
            <a:endParaRPr lang="en-US" dirty="0"/>
          </a:p>
        </p:txBody>
      </p:sp>
    </p:spTree>
    <p:extLst>
      <p:ext uri="{BB962C8B-B14F-4D97-AF65-F5344CB8AC3E}">
        <p14:creationId xmlns:p14="http://schemas.microsoft.com/office/powerpoint/2010/main" val="3973529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day breaks, the extent of the damage becomes clear.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16</a:t>
            </a:fld>
            <a:endParaRPr lang="en-US" dirty="0"/>
          </a:p>
        </p:txBody>
      </p:sp>
    </p:spTree>
    <p:extLst>
      <p:ext uri="{BB962C8B-B14F-4D97-AF65-F5344CB8AC3E}">
        <p14:creationId xmlns:p14="http://schemas.microsoft.com/office/powerpoint/2010/main" val="2258996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Dramatic footage of damage from a series of storms that passed through north central Texas between midnight and 3 a.m. on Friday. The storms spawned an estimated 12 tornadoes, causing extensive damage to both commercial and dense residential areas. Three people have been reported to have died, with dozens more sustaining injuries.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strongest of the tornadoes was estimated to be an EF-3, which is a tornado with winds of up to 140 miles per hour, strong enough to collapse the exterior walls of most buildings, uproot trees, and snap utility poles. Over 100,000 customers were initially without power in the Dallas/Fort Worth area alone.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Officials and survey teams are still in the early stages of assessment, but with the affected area being so large, it will take time for surveyors to get a complete picture of the damage, with costs expected to exceed $1 billion in damage.  </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17</a:t>
            </a:fld>
            <a:endParaRPr lang="en-US" dirty="0"/>
          </a:p>
        </p:txBody>
      </p:sp>
    </p:spTree>
    <p:extLst>
      <p:ext uri="{BB962C8B-B14F-4D97-AF65-F5344CB8AC3E}">
        <p14:creationId xmlns:p14="http://schemas.microsoft.com/office/powerpoint/2010/main" val="2159574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buFont typeface="Arial" panose="020B0604020202020204" pitchFamily="34" charset="0"/>
              <a:buNone/>
            </a:pPr>
            <a:r>
              <a:rPr lang="en-US" sz="1200" kern="1200" dirty="0">
                <a:solidFill>
                  <a:schemeClr val="tx1"/>
                </a:solidFill>
                <a:effectLst/>
                <a:latin typeface="+mn-lt"/>
                <a:ea typeface="+mn-ea"/>
                <a:cs typeface="+mn-cs"/>
              </a:rPr>
              <a:t>Based on initial aerial surveys, officials estimate 10 percent to 15 percent of the housing in every county in the North Central Texas region is damaged. Significant damage has occurred to infrastructure throughout the region. Currently, 40 percent of the region does not have electricity, and 25 percent of households are without water. Heavy debris litters I-20 and I-35, other major highways, and smaller roadways. Several historical sites, including the Stockyards at Fort Worth, and Highland Park Village in Dallas have sustained heavy damage. Hospitals and schools throughout the region are damaged. Tree damage throughout the region is extensive, and localized flooding is ongoing due to heavy rain coupled with power failures.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18</a:t>
            </a:fld>
            <a:endParaRPr lang="en-US" dirty="0"/>
          </a:p>
        </p:txBody>
      </p:sp>
    </p:spTree>
    <p:extLst>
      <p:ext uri="{BB962C8B-B14F-4D97-AF65-F5344CB8AC3E}">
        <p14:creationId xmlns:p14="http://schemas.microsoft.com/office/powerpoint/2010/main" val="4185088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kern="1200" dirty="0">
                <a:solidFill>
                  <a:schemeClr val="tx1"/>
                </a:solidFill>
                <a:effectLst/>
                <a:latin typeface="+mn-lt"/>
                <a:ea typeface="+mn-ea"/>
                <a:cs typeface="+mn-cs"/>
              </a:rPr>
              <a:t>Officials indicate that all critical care patients have been rescued and transported. Hospitals are overwhelmed with EMS–transported victims and citizens transporting the injured in their personal vehicles. 911 centers continue to be inundated with phone calls from victims’ families and friends looking for information. Hundreds of people show up at hospitals desperately searching for their loved ones.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19</a:t>
            </a:fld>
            <a:endParaRPr lang="en-US" dirty="0"/>
          </a:p>
        </p:txBody>
      </p:sp>
    </p:spTree>
    <p:extLst>
      <p:ext uri="{BB962C8B-B14F-4D97-AF65-F5344CB8AC3E}">
        <p14:creationId xmlns:p14="http://schemas.microsoft.com/office/powerpoint/2010/main" val="2467143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Five days have passed since the tornado outbreak, and life-saving measures including searches and rescues as well as EMS operations have been completed. Power has been restored to the majority of residents, although 10 percent of habitable structures still do not have power. Local officials have been working to conduct initial damage assessments in preparation for the arrival of state and federal agencies.</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20</a:t>
            </a:fld>
            <a:endParaRPr lang="en-US" dirty="0"/>
          </a:p>
        </p:txBody>
      </p:sp>
    </p:spTree>
    <p:extLst>
      <p:ext uri="{BB962C8B-B14F-4D97-AF65-F5344CB8AC3E}">
        <p14:creationId xmlns:p14="http://schemas.microsoft.com/office/powerpoint/2010/main" val="635504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Five days have passed since the tornado outbreak, and life-saving measures including searches and rescues as well as EMS operations have been completed. Power has been restored to the majority of residents, although 10 percent of habitable structures still do not have power. Local officials have been working to conduct initial damage assessments in preparation for the arrival of state and federal agencies.</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21</a:t>
            </a:fld>
            <a:endParaRPr lang="en-US" dirty="0"/>
          </a:p>
        </p:txBody>
      </p:sp>
    </p:spTree>
    <p:extLst>
      <p:ext uri="{BB962C8B-B14F-4D97-AF65-F5344CB8AC3E}">
        <p14:creationId xmlns:p14="http://schemas.microsoft.com/office/powerpoint/2010/main" val="8525476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Since receiving a Presidential declaration, local governments have been working closely with state and federal partners. In the weeks following the incident, the long list of recovery issues has become apparent. Homeowners have been clearing out homes and, every day, more and more trash piles up at curbs. Many homes are being repaired and renovated, and dumpsters line the streets. Contractors are in short supply, hotels are fully booked, and many residents are still looking for interim housing.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24</a:t>
            </a:fld>
            <a:endParaRPr lang="en-US" dirty="0"/>
          </a:p>
        </p:txBody>
      </p:sp>
    </p:spTree>
    <p:extLst>
      <p:ext uri="{BB962C8B-B14F-4D97-AF65-F5344CB8AC3E}">
        <p14:creationId xmlns:p14="http://schemas.microsoft.com/office/powerpoint/2010/main" val="1148094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a:t>
            </a:fld>
            <a:endParaRPr lang="en-US" dirty="0"/>
          </a:p>
        </p:txBody>
      </p:sp>
    </p:spTree>
    <p:extLst>
      <p:ext uri="{BB962C8B-B14F-4D97-AF65-F5344CB8AC3E}">
        <p14:creationId xmlns:p14="http://schemas.microsoft.com/office/powerpoint/2010/main" val="39484617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Multiple conflicting sources of information on insurance, homeowner assistance programs, and low-interest loans circulate on social media and within the community. Businesses are attempting to return to normal, but issues with supply chains and infrastructure disruptions are causing difficulties and slow recovery efforts. Due to structural damages, many of the region’s largest employers have suspended operations. Shortages persist for critical items like gas and cleaning supplies in some areas. Several spontaneous, unverified disaster-related websites appear, soliciting donations and offering assistance to businesses and residents. Dozens of schools are significantly damaged and are in the process of transitioning students to alternate locations.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25</a:t>
            </a:fld>
            <a:endParaRPr lang="en-US" dirty="0"/>
          </a:p>
        </p:txBody>
      </p:sp>
    </p:spTree>
    <p:extLst>
      <p:ext uri="{BB962C8B-B14F-4D97-AF65-F5344CB8AC3E}">
        <p14:creationId xmlns:p14="http://schemas.microsoft.com/office/powerpoint/2010/main" val="7952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Multiple conflicting sources of information on insurance, homeowner assistance programs, and low-interest loans circulate on social media and within the community. Businesses are attempting to return to normal, but issues with supply chains and infrastructure disruptions are causing difficulties and slow recovery efforts. Due to structural damages, many of the region’s largest employers have suspended operations. Shortages persist for critical items like gas and cleaning supplies in some areas. Several spontaneous, unverified disaster-related websites appear, soliciting donations and offering assistance to businesses and residents. Dozens of schools are significantly damaged and are in the process of transitioning students to alternate locations.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26</a:t>
            </a:fld>
            <a:endParaRPr lang="en-US" dirty="0"/>
          </a:p>
        </p:txBody>
      </p:sp>
    </p:spTree>
    <p:extLst>
      <p:ext uri="{BB962C8B-B14F-4D97-AF65-F5344CB8AC3E}">
        <p14:creationId xmlns:p14="http://schemas.microsoft.com/office/powerpoint/2010/main" val="1139924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the six months since the tornado outbreak, recovery efforts have progressed. Most damaged infrastructure has been repaired or is in the process of repairs. Residents have worked through their homeowner insurance claims, but many who experienced significant damage still fall short of paying for necessary repairs. Some residents have permanently moved out of the area to find work.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29</a:t>
            </a:fld>
            <a:endParaRPr lang="en-US" dirty="0"/>
          </a:p>
        </p:txBody>
      </p:sp>
    </p:spTree>
    <p:extLst>
      <p:ext uri="{BB962C8B-B14F-4D97-AF65-F5344CB8AC3E}">
        <p14:creationId xmlns:p14="http://schemas.microsoft.com/office/powerpoint/2010/main" val="4686125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Due to high demand and low supply, rental rates have skyrocketed, and there is an increase in people experiencing homelessness. Many small businesses and restaurants have permanently closed. Frustrated residents have taken to social media to criticize local officials for “not doing enough” to support residents. </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30</a:t>
            </a:fld>
            <a:endParaRPr lang="en-US" dirty="0"/>
          </a:p>
        </p:txBody>
      </p:sp>
    </p:spTree>
    <p:extLst>
      <p:ext uri="{BB962C8B-B14F-4D97-AF65-F5344CB8AC3E}">
        <p14:creationId xmlns:p14="http://schemas.microsoft.com/office/powerpoint/2010/main" val="66816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Hotwash</a:t>
            </a:r>
            <a:r>
              <a:rPr lang="en-US" sz="1200" kern="1200" dirty="0">
                <a:solidFill>
                  <a:schemeClr val="tx1"/>
                </a:solidFill>
                <a:effectLst/>
                <a:latin typeface="+mn-lt"/>
                <a:ea typeface="+mn-ea"/>
                <a:cs typeface="+mn-cs"/>
              </a:rPr>
              <a:t>. Conduct an immediate after-action discussion focusing on TTX objectives, decision making, and information coordination. This discussion will include closing comments from key agency representatives. </a:t>
            </a:r>
          </a:p>
          <a:p>
            <a:pPr lvl="0"/>
            <a:r>
              <a:rPr lang="en-US" sz="1200" b="1" kern="1200" dirty="0">
                <a:solidFill>
                  <a:schemeClr val="tx1"/>
                </a:solidFill>
                <a:effectLst/>
                <a:latin typeface="+mn-lt"/>
                <a:ea typeface="+mn-ea"/>
                <a:cs typeface="+mn-cs"/>
              </a:rPr>
              <a:t>Identify next steps</a:t>
            </a:r>
            <a:r>
              <a:rPr lang="en-US" sz="1200" kern="1200" dirty="0">
                <a:solidFill>
                  <a:schemeClr val="tx1"/>
                </a:solidFill>
                <a:effectLst/>
                <a:latin typeface="+mn-lt"/>
                <a:ea typeface="+mn-ea"/>
                <a:cs typeface="+mn-cs"/>
              </a:rPr>
              <a:t>. Clearly identify follow-up actions to the exercise, including development of the after-action report/improvement plan, edits for the North Central Texas Recovery Framework, and impacts on other existing plans, policies, and procedures (if applicable).</a:t>
            </a:r>
          </a:p>
          <a:p>
            <a:pPr lvl="0"/>
            <a:r>
              <a:rPr lang="en-US" sz="1200" b="1" kern="1200" dirty="0">
                <a:solidFill>
                  <a:schemeClr val="tx1"/>
                </a:solidFill>
                <a:effectLst/>
                <a:latin typeface="+mn-lt"/>
                <a:ea typeface="+mn-ea"/>
                <a:cs typeface="+mn-cs"/>
              </a:rPr>
              <a:t>Feedback</a:t>
            </a:r>
            <a:r>
              <a:rPr lang="en-US" sz="1200" kern="1200" dirty="0">
                <a:solidFill>
                  <a:schemeClr val="tx1"/>
                </a:solidFill>
                <a:effectLst/>
                <a:latin typeface="+mn-lt"/>
                <a:ea typeface="+mn-ea"/>
                <a:cs typeface="+mn-cs"/>
              </a:rPr>
              <a:t>. Complete and return participant feedback forms to exercise support staff.</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33</a:t>
            </a:fld>
            <a:endParaRPr lang="en-US" dirty="0"/>
          </a:p>
        </p:txBody>
      </p:sp>
    </p:spTree>
    <p:extLst>
      <p:ext uri="{BB962C8B-B14F-4D97-AF65-F5344CB8AC3E}">
        <p14:creationId xmlns:p14="http://schemas.microsoft.com/office/powerpoint/2010/main" val="3807086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The purpose of this TTX is to validate the NCTCOG Recovery Framework by assessing the capabilities of North Central Texas jurisdictions and regional stakeholders to recover from a tornado outbreak affecting the region.</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a:t>
            </a:fld>
            <a:endParaRPr lang="en-US" dirty="0"/>
          </a:p>
        </p:txBody>
      </p:sp>
    </p:spTree>
    <p:extLst>
      <p:ext uri="{BB962C8B-B14F-4D97-AF65-F5344CB8AC3E}">
        <p14:creationId xmlns:p14="http://schemas.microsoft.com/office/powerpoint/2010/main" val="1965337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TTX focuses on regional recovery from a tornado outbreak, specifically emphasizing roles, responsibilities, and expected actions by North Central Texas jurisdictions and stakeholder agencies.</a:t>
            </a:r>
          </a:p>
          <a:p>
            <a:pPr marL="171450" indent="-171450">
              <a:buFont typeface="Arial" panose="020B0604020202020204" pitchFamily="34" charset="0"/>
              <a:buChar char="•"/>
            </a:pPr>
            <a:r>
              <a:rPr lang="en-US" dirty="0"/>
              <a:t>Each segment of exercise play will continue until the Exercise Director determines that exercise objectives have been accomplished. </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4</a:t>
            </a:fld>
            <a:endParaRPr lang="en-US" dirty="0"/>
          </a:p>
        </p:txBody>
      </p:sp>
    </p:spTree>
    <p:extLst>
      <p:ext uri="{BB962C8B-B14F-4D97-AF65-F5344CB8AC3E}">
        <p14:creationId xmlns:p14="http://schemas.microsoft.com/office/powerpoint/2010/main" val="949905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indent="0">
              <a:buFont typeface="Arial" panose="020B0604020202020204" pitchFamily="34" charset="0"/>
              <a:buNone/>
            </a:pPr>
            <a:r>
              <a:rPr lang="en-US" sz="1200" b="1" u="sng" kern="1200" dirty="0">
                <a:solidFill>
                  <a:schemeClr val="tx1"/>
                </a:solidFill>
                <a:latin typeface="+mn-lt"/>
                <a:ea typeface="+mn-ea"/>
                <a:cs typeface="+mn-cs"/>
              </a:rPr>
              <a:t>Capabilities-based</a:t>
            </a:r>
            <a:r>
              <a:rPr lang="en-US" sz="3200" b="1" u="sng" dirty="0"/>
              <a:t> planning</a:t>
            </a:r>
          </a:p>
          <a:p>
            <a:pPr lvl="1"/>
            <a:r>
              <a:rPr lang="en-US" sz="2600" dirty="0"/>
              <a:t>Steered by National Planning Scenarios and National Preparedness Priorities</a:t>
            </a:r>
          </a:p>
          <a:p>
            <a:pPr lvl="1"/>
            <a:r>
              <a:rPr lang="en-US" sz="2600" dirty="0"/>
              <a:t>Focus on planning under uncertainty</a:t>
            </a:r>
          </a:p>
          <a:p>
            <a:pPr lvl="1"/>
            <a:r>
              <a:rPr lang="en-US" sz="2600" dirty="0"/>
              <a:t>All-hazards approach to planning and preparation</a:t>
            </a:r>
          </a:p>
          <a:p>
            <a:pPr lvl="1"/>
            <a:r>
              <a:rPr lang="en-US" sz="2600" dirty="0"/>
              <a:t>Build upon existing capabilities of organizations that can be applied to a wide variety of event scenarios</a:t>
            </a:r>
          </a:p>
          <a:p>
            <a:pPr marL="171450" indent="-171450">
              <a:buFont typeface="Arial" panose="020B0604020202020204" pitchFamily="34" charset="0"/>
              <a:buChar char="•"/>
            </a:pPr>
            <a:r>
              <a:rPr lang="en-US" dirty="0"/>
              <a:t>Jurisdictions compare current capabilities against the Core Capabilities list. </a:t>
            </a:r>
          </a:p>
          <a:p>
            <a:pPr marL="171450" indent="-171450">
              <a:buFont typeface="Arial" panose="020B0604020202020204" pitchFamily="34" charset="0"/>
              <a:buChar char="•"/>
            </a:pPr>
            <a:r>
              <a:rPr lang="en-US" dirty="0"/>
              <a:t>Identify gaps in current capabilities and focus efforts on developing priority tasks. </a:t>
            </a:r>
          </a:p>
          <a:p>
            <a:pPr marL="171450" indent="-171450">
              <a:buFont typeface="Arial" panose="020B0604020202020204" pitchFamily="34" charset="0"/>
              <a:buChar char="•"/>
            </a:pPr>
            <a:r>
              <a:rPr lang="en-US" dirty="0"/>
              <a:t>See Appendix A of SitMan for more information related to capabilities-based planning.</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5</a:t>
            </a:fld>
            <a:endParaRPr lang="en-US" dirty="0"/>
          </a:p>
        </p:txBody>
      </p:sp>
    </p:spTree>
    <p:extLst>
      <p:ext uri="{BB962C8B-B14F-4D97-AF65-F5344CB8AC3E}">
        <p14:creationId xmlns:p14="http://schemas.microsoft.com/office/powerpoint/2010/main" val="1212200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b="1" dirty="0"/>
              <a:t>Players</a:t>
            </a:r>
          </a:p>
          <a:p>
            <a:pPr lvl="1"/>
            <a:r>
              <a:rPr lang="en-US" sz="2600" dirty="0"/>
              <a:t>Respond to scenario based on authority and knowledge of procedures, current plans and policies, and insights derived from experience or training</a:t>
            </a:r>
          </a:p>
          <a:p>
            <a:r>
              <a:rPr lang="en-US" b="1" dirty="0"/>
              <a:t>Observers</a:t>
            </a:r>
          </a:p>
          <a:p>
            <a:pPr lvl="1"/>
            <a:r>
              <a:rPr lang="en-US" sz="2600" dirty="0"/>
              <a:t>Encouraged to gather ideas generated during the moderated discussion for further consideration</a:t>
            </a:r>
          </a:p>
          <a:p>
            <a:pPr lvl="1"/>
            <a:r>
              <a:rPr lang="en-US" sz="2600" dirty="0"/>
              <a:t>May participate in hotwash at end of TTX</a:t>
            </a:r>
          </a:p>
          <a:p>
            <a:pPr lvl="1"/>
            <a:r>
              <a:rPr lang="en-US" sz="2600" dirty="0"/>
              <a:t>Generally do not participate in moderated </a:t>
            </a:r>
          </a:p>
          <a:p>
            <a:pPr lvl="1"/>
            <a:endParaRPr lang="en-US" sz="2600" dirty="0"/>
          </a:p>
          <a:p>
            <a:pPr lvl="0"/>
            <a:r>
              <a:rPr lang="en-US" dirty="0"/>
              <a:t>See page 2 of SitMan for additional information on each capability</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6</a:t>
            </a:fld>
            <a:endParaRPr lang="en-US" dirty="0"/>
          </a:p>
        </p:txBody>
      </p:sp>
    </p:spTree>
    <p:extLst>
      <p:ext uri="{BB962C8B-B14F-4D97-AF65-F5344CB8AC3E}">
        <p14:creationId xmlns:p14="http://schemas.microsoft.com/office/powerpoint/2010/main" val="3513111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Lead Facilitator</a:t>
            </a:r>
          </a:p>
          <a:p>
            <a:pPr lvl="1"/>
            <a:r>
              <a:rPr lang="en-US" dirty="0"/>
              <a:t>Provides scenario updates and resolves questions</a:t>
            </a:r>
          </a:p>
          <a:p>
            <a:pPr lvl="1"/>
            <a:r>
              <a:rPr lang="en-US" dirty="0"/>
              <a:t>Moderates brief back period following table discussions</a:t>
            </a:r>
          </a:p>
          <a:p>
            <a:r>
              <a:rPr lang="en-US" b="1" dirty="0"/>
              <a:t>Floating facilitators</a:t>
            </a:r>
          </a:p>
          <a:p>
            <a:pPr lvl="1"/>
            <a:r>
              <a:rPr lang="en-US" dirty="0"/>
              <a:t>Move among tables to provide clarification and guidance</a:t>
            </a:r>
          </a:p>
          <a:p>
            <a:r>
              <a:rPr lang="en-US" b="1" dirty="0"/>
              <a:t>Evaluators</a:t>
            </a:r>
          </a:p>
          <a:p>
            <a:pPr lvl="1"/>
            <a:r>
              <a:rPr lang="en-US" dirty="0"/>
              <a:t>Observe and record player discussions</a:t>
            </a:r>
          </a:p>
          <a:p>
            <a:br>
              <a:rPr lang="en-US" dirty="0"/>
            </a:br>
            <a:r>
              <a:rPr lang="en-US" dirty="0"/>
              <a:t>See page 2 of SitMan for additional information on each capability</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7</a:t>
            </a:fld>
            <a:endParaRPr lang="en-US" dirty="0"/>
          </a:p>
        </p:txBody>
      </p:sp>
    </p:spTree>
    <p:extLst>
      <p:ext uri="{BB962C8B-B14F-4D97-AF65-F5344CB8AC3E}">
        <p14:creationId xmlns:p14="http://schemas.microsoft.com/office/powerpoint/2010/main" val="2129095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000" dirty="0"/>
              <a:t>This will be a facilitated TTX with three modules</a:t>
            </a:r>
          </a:p>
          <a:p>
            <a:pPr lvl="1"/>
            <a:r>
              <a:rPr lang="en-US" sz="2800" b="1" dirty="0"/>
              <a:t>Module 1: </a:t>
            </a:r>
            <a:r>
              <a:rPr lang="en-US" sz="2800" dirty="0"/>
              <a:t>Transition from Response to Recovery and Immediate Recovery Actions</a:t>
            </a:r>
          </a:p>
          <a:p>
            <a:pPr lvl="1"/>
            <a:r>
              <a:rPr lang="en-US" sz="2800" b="1" dirty="0"/>
              <a:t>Module 2: </a:t>
            </a:r>
            <a:r>
              <a:rPr lang="en-US" sz="2800" dirty="0"/>
              <a:t>Short-term Recovery</a:t>
            </a:r>
          </a:p>
          <a:p>
            <a:pPr lvl="1"/>
            <a:r>
              <a:rPr lang="en-US" sz="2800" b="1" dirty="0"/>
              <a:t>Module 3: </a:t>
            </a:r>
            <a:r>
              <a:rPr lang="en-US" sz="2800" dirty="0"/>
              <a:t>Long-term Recovery</a:t>
            </a:r>
          </a:p>
          <a:p>
            <a:endParaRPr lang="en-US" dirty="0"/>
          </a:p>
          <a:p>
            <a:r>
              <a:rPr lang="en-US" dirty="0"/>
              <a:t>See page 2 of SitMan for additional information on each capability</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8</a:t>
            </a:fld>
            <a:endParaRPr lang="en-US" dirty="0"/>
          </a:p>
        </p:txBody>
      </p:sp>
    </p:spTree>
    <p:extLst>
      <p:ext uri="{BB962C8B-B14F-4D97-AF65-F5344CB8AC3E}">
        <p14:creationId xmlns:p14="http://schemas.microsoft.com/office/powerpoint/2010/main" val="2207912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514350">
              <a:buFont typeface="+mj-lt"/>
              <a:buAutoNum type="arabicPeriod"/>
            </a:pPr>
            <a:r>
              <a:rPr lang="en-US" sz="1200" dirty="0"/>
              <a:t>Module introduction</a:t>
            </a:r>
          </a:p>
          <a:p>
            <a:pPr marL="571500" indent="-514350">
              <a:buFont typeface="+mj-lt"/>
              <a:buAutoNum type="arabicPeriod"/>
            </a:pPr>
            <a:r>
              <a:rPr lang="en-US" sz="1200" dirty="0"/>
              <a:t>Table discussions, using discussion questions as a guide</a:t>
            </a:r>
          </a:p>
          <a:p>
            <a:pPr marL="571500" indent="-514350">
              <a:buFont typeface="+mj-lt"/>
              <a:buAutoNum type="arabicPeriod"/>
            </a:pPr>
            <a:r>
              <a:rPr lang="en-US" sz="1200" dirty="0"/>
              <a:t>Moderated brief back</a:t>
            </a:r>
          </a:p>
          <a:p>
            <a:pPr marL="571500" indent="-514350">
              <a:buFont typeface="+mj-lt"/>
              <a:buAutoNum type="arabicPeriod"/>
            </a:pPr>
            <a:r>
              <a:rPr lang="en-US" sz="1200" dirty="0"/>
              <a:t>Repeat</a:t>
            </a:r>
          </a:p>
          <a:p>
            <a:endParaRPr lang="en-US" dirty="0"/>
          </a:p>
          <a:p>
            <a:r>
              <a:rPr lang="en-US" dirty="0"/>
              <a:t>See page 2 of SitMan for additional information on each capability</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9</a:t>
            </a:fld>
            <a:endParaRPr lang="en-US" dirty="0"/>
          </a:p>
        </p:txBody>
      </p:sp>
    </p:spTree>
    <p:extLst>
      <p:ext uri="{BB962C8B-B14F-4D97-AF65-F5344CB8AC3E}">
        <p14:creationId xmlns:p14="http://schemas.microsoft.com/office/powerpoint/2010/main" val="818209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rgbClr val="C2C7C9"/>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FD11E8D-C88E-4B8C-84E6-21ED4C69FC57}"/>
              </a:ext>
            </a:extLst>
          </p:cNvPr>
          <p:cNvSpPr/>
          <p:nvPr userDrawn="1"/>
        </p:nvSpPr>
        <p:spPr>
          <a:xfrm>
            <a:off x="0" y="0"/>
            <a:ext cx="9144000" cy="6858000"/>
          </a:xfrm>
          <a:prstGeom prst="rect">
            <a:avLst/>
          </a:prstGeom>
          <a:solidFill>
            <a:srgbClr val="00456A"/>
          </a:solidFill>
          <a:ln w="38100">
            <a:solidFill>
              <a:srgbClr val="F8A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907484A1-ACD3-44EF-80E7-CE343CAD6156}"/>
              </a:ext>
            </a:extLst>
          </p:cNvPr>
          <p:cNvSpPr/>
          <p:nvPr userDrawn="1"/>
        </p:nvSpPr>
        <p:spPr>
          <a:xfrm>
            <a:off x="361950" y="319001"/>
            <a:ext cx="8420100" cy="6174213"/>
          </a:xfrm>
          <a:prstGeom prst="rect">
            <a:avLst/>
          </a:prstGeom>
          <a:solidFill>
            <a:srgbClr val="C2C7C9"/>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1668460" y="3758648"/>
            <a:ext cx="5807080" cy="504825"/>
          </a:xfrm>
          <a:prstGeom prst="rect">
            <a:avLst/>
          </a:prstGeom>
        </p:spPr>
        <p:txBody>
          <a:bodyPr>
            <a:normAutofit/>
          </a:bodyPr>
          <a:lstStyle>
            <a:lvl1pPr marL="0" indent="0" algn="ctr">
              <a:buNone/>
              <a:defRPr sz="2000">
                <a:solidFill>
                  <a:srgbClr val="00456A"/>
                </a:solidFill>
                <a:latin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Title 1"/>
          <p:cNvSpPr>
            <a:spLocks noGrp="1"/>
          </p:cNvSpPr>
          <p:nvPr>
            <p:ph type="ctrTitle"/>
          </p:nvPr>
        </p:nvSpPr>
        <p:spPr>
          <a:xfrm>
            <a:off x="895350" y="2867583"/>
            <a:ext cx="7353300" cy="780038"/>
          </a:xfrm>
          <a:prstGeom prst="rect">
            <a:avLst/>
          </a:prstGeom>
        </p:spPr>
        <p:txBody>
          <a:bodyPr/>
          <a:lstStyle>
            <a:lvl1pPr algn="ctr">
              <a:defRPr sz="4000" b="1">
                <a:solidFill>
                  <a:srgbClr val="00456A"/>
                </a:solidFill>
                <a:latin typeface="Segoe UI" panose="020B0502040204020203" pitchFamily="34" charset="0"/>
                <a:cs typeface="Segoe UI" panose="020B0502040204020203" pitchFamily="34" charset="0"/>
              </a:defRPr>
            </a:lvl1pPr>
          </a:lstStyle>
          <a:p>
            <a:r>
              <a:rPr lang="en-US" dirty="0"/>
              <a:t>Click to edit Master title style</a:t>
            </a:r>
          </a:p>
        </p:txBody>
      </p:sp>
      <p:grpSp>
        <p:nvGrpSpPr>
          <p:cNvPr id="21" name="Group 20">
            <a:extLst>
              <a:ext uri="{FF2B5EF4-FFF2-40B4-BE49-F238E27FC236}">
                <a16:creationId xmlns:a16="http://schemas.microsoft.com/office/drawing/2014/main" id="{E4B39169-2D70-49A7-B009-6FC38A229AE0}"/>
              </a:ext>
            </a:extLst>
          </p:cNvPr>
          <p:cNvGrpSpPr/>
          <p:nvPr userDrawn="1"/>
        </p:nvGrpSpPr>
        <p:grpSpPr>
          <a:xfrm>
            <a:off x="0" y="5340466"/>
            <a:ext cx="5276850" cy="952229"/>
            <a:chOff x="0" y="5452997"/>
            <a:chExt cx="5276850" cy="952229"/>
          </a:xfrm>
          <a:effectLst>
            <a:outerShdw blurRad="63500" sx="102000" sy="102000" algn="ctr" rotWithShape="0">
              <a:prstClr val="black">
                <a:alpha val="40000"/>
              </a:prstClr>
            </a:outerShdw>
          </a:effectLst>
        </p:grpSpPr>
        <p:sp>
          <p:nvSpPr>
            <p:cNvPr id="18" name="Rectangle 17">
              <a:extLst>
                <a:ext uri="{FF2B5EF4-FFF2-40B4-BE49-F238E27FC236}">
                  <a16:creationId xmlns:a16="http://schemas.microsoft.com/office/drawing/2014/main" id="{FECA5B89-6DDA-4729-A650-A75A5DA9955E}"/>
                </a:ext>
              </a:extLst>
            </p:cNvPr>
            <p:cNvSpPr/>
            <p:nvPr userDrawn="1"/>
          </p:nvSpPr>
          <p:spPr>
            <a:xfrm>
              <a:off x="0" y="5452998"/>
              <a:ext cx="5276850" cy="952228"/>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11EB9E7-DB9E-4F6D-BCE6-4936FBEC2282}"/>
                </a:ext>
              </a:extLst>
            </p:cNvPr>
            <p:cNvSpPr/>
            <p:nvPr userDrawn="1"/>
          </p:nvSpPr>
          <p:spPr>
            <a:xfrm>
              <a:off x="0" y="5452997"/>
              <a:ext cx="5276850" cy="45719"/>
            </a:xfrm>
            <a:prstGeom prst="rect">
              <a:avLst/>
            </a:prstGeom>
            <a:solidFill>
              <a:srgbClr val="F8A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4" name="Picture 13">
            <a:extLst>
              <a:ext uri="{FF2B5EF4-FFF2-40B4-BE49-F238E27FC236}">
                <a16:creationId xmlns:a16="http://schemas.microsoft.com/office/drawing/2014/main" id="{6F6D52B1-E267-401B-A222-BB6AADA648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4704" y="5499407"/>
            <a:ext cx="4207441" cy="680066"/>
          </a:xfrm>
          <a:prstGeom prst="rect">
            <a:avLst/>
          </a:prstGeom>
        </p:spPr>
      </p:pic>
      <p:pic>
        <p:nvPicPr>
          <p:cNvPr id="24" name="Picture 23">
            <a:extLst>
              <a:ext uri="{FF2B5EF4-FFF2-40B4-BE49-F238E27FC236}">
                <a16:creationId xmlns:a16="http://schemas.microsoft.com/office/drawing/2014/main" id="{44823A38-D0A5-4D9C-8B8A-5AAA84AD00C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55223" y="1271845"/>
            <a:ext cx="2067683" cy="1378455"/>
          </a:xfrm>
          <a:prstGeom prst="rect">
            <a:avLst/>
          </a:prstGeom>
          <a:ln w="31750">
            <a:solidFill>
              <a:srgbClr val="F8A31A"/>
            </a:solidFill>
          </a:ln>
          <a:effectLst>
            <a:outerShdw blurRad="50800" dist="38100" dir="5400000" algn="t" rotWithShape="0">
              <a:prstClr val="black">
                <a:alpha val="40000"/>
              </a:prstClr>
            </a:outerShdw>
          </a:effectLst>
        </p:spPr>
      </p:pic>
      <p:pic>
        <p:nvPicPr>
          <p:cNvPr id="26" name="Picture 25">
            <a:extLst>
              <a:ext uri="{FF2B5EF4-FFF2-40B4-BE49-F238E27FC236}">
                <a16:creationId xmlns:a16="http://schemas.microsoft.com/office/drawing/2014/main" id="{CCE601AC-C276-4525-B16F-5A8850A0A3A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539772" y="1271845"/>
            <a:ext cx="2053501" cy="1378455"/>
          </a:xfrm>
          <a:prstGeom prst="rect">
            <a:avLst/>
          </a:prstGeom>
          <a:ln w="31750">
            <a:solidFill>
              <a:srgbClr val="F8A31A"/>
            </a:solidFill>
          </a:ln>
          <a:effectLst>
            <a:outerShdw blurRad="50800" dist="38100" dir="5400000" algn="t" rotWithShape="0">
              <a:prstClr val="black">
                <a:alpha val="40000"/>
              </a:prstClr>
            </a:outerShdw>
          </a:effectLst>
        </p:spPr>
      </p:pic>
      <p:pic>
        <p:nvPicPr>
          <p:cNvPr id="28" name="Picture 27">
            <a:extLst>
              <a:ext uri="{FF2B5EF4-FFF2-40B4-BE49-F238E27FC236}">
                <a16:creationId xmlns:a16="http://schemas.microsoft.com/office/drawing/2014/main" id="{BE08545F-AA7D-4014-95BD-E34165DE59D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1094" y="1271845"/>
            <a:ext cx="2053501" cy="1378455"/>
          </a:xfrm>
          <a:prstGeom prst="rect">
            <a:avLst/>
          </a:prstGeom>
          <a:ln w="31750">
            <a:solidFill>
              <a:srgbClr val="F8A31A"/>
            </a:solidFill>
          </a:ln>
          <a:effectLst>
            <a:outerShdw blurRad="50800" dist="38100" dir="5400000" algn="t" rotWithShape="0">
              <a:prstClr val="black">
                <a:alpha val="40000"/>
              </a:prstClr>
            </a:outerShdw>
          </a:effectLst>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2" name="Title 1"/>
          <p:cNvSpPr>
            <a:spLocks noGrp="1"/>
          </p:cNvSpPr>
          <p:nvPr>
            <p:ph type="title" hasCustomPrompt="1"/>
          </p:nvPr>
        </p:nvSpPr>
        <p:spPr>
          <a:xfrm>
            <a:off x="457200" y="315132"/>
            <a:ext cx="8439150" cy="827867"/>
          </a:xfrm>
          <a:prstGeom prst="rect">
            <a:avLst/>
          </a:prstGeom>
        </p:spPr>
        <p:txBody>
          <a:bodyPr>
            <a:normAutofit/>
          </a:bodyPr>
          <a:lstStyle>
            <a:lvl1pPr>
              <a:defRPr lang="en-US" sz="4000" b="0" kern="1200" dirty="0">
                <a:solidFill>
                  <a:srgbClr val="00456A"/>
                </a:solidFill>
                <a:latin typeface="Century Gothic" panose="020B0502020202020204" pitchFamily="34" charset="0"/>
                <a:ea typeface="+mj-ea"/>
                <a:cs typeface="Segoe UI" panose="020B0502040204020203" pitchFamily="34" charset="0"/>
              </a:defRPr>
            </a:lvl1pPr>
          </a:lstStyle>
          <a:p>
            <a:r>
              <a:rPr lang="en-US" dirty="0"/>
              <a:t>CLICK TO EDIT MASTER TITLE STYLE</a:t>
            </a:r>
          </a:p>
        </p:txBody>
      </p:sp>
      <p:sp>
        <p:nvSpPr>
          <p:cNvPr id="12" name="Rectangle 11">
            <a:extLst>
              <a:ext uri="{FF2B5EF4-FFF2-40B4-BE49-F238E27FC236}">
                <a16:creationId xmlns:a16="http://schemas.microsoft.com/office/drawing/2014/main" id="{5C14AFE8-9C09-487D-A8DF-9087DCA9B427}"/>
              </a:ext>
            </a:extLst>
          </p:cNvPr>
          <p:cNvSpPr/>
          <p:nvPr userDrawn="1"/>
        </p:nvSpPr>
        <p:spPr>
          <a:xfrm>
            <a:off x="0" y="0"/>
            <a:ext cx="357341" cy="6858000"/>
          </a:xfrm>
          <a:prstGeom prst="rect">
            <a:avLst/>
          </a:prstGeom>
          <a:solidFill>
            <a:srgbClr val="F8A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7981951" y="6156325"/>
            <a:ext cx="914399" cy="533400"/>
          </a:xfrm>
          <a:prstGeom prst="rect">
            <a:avLst/>
          </a:prstGeom>
        </p:spPr>
        <p:txBody>
          <a:bodyPr/>
          <a:lstStyle>
            <a:lvl1pP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pic>
        <p:nvPicPr>
          <p:cNvPr id="15" name="Picture 14">
            <a:extLst>
              <a:ext uri="{FF2B5EF4-FFF2-40B4-BE49-F238E27FC236}">
                <a16:creationId xmlns:a16="http://schemas.microsoft.com/office/drawing/2014/main" id="{6B02E336-B646-4C9B-B106-F8D92C125D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 y="6156325"/>
            <a:ext cx="3300045" cy="533400"/>
          </a:xfrm>
          <a:prstGeom prst="rect">
            <a:avLst/>
          </a:prstGeom>
        </p:spPr>
      </p:pic>
      <p:sp>
        <p:nvSpPr>
          <p:cNvPr id="11" name="Content Placeholder 6">
            <a:extLst>
              <a:ext uri="{FF2B5EF4-FFF2-40B4-BE49-F238E27FC236}">
                <a16:creationId xmlns:a16="http://schemas.microsoft.com/office/drawing/2014/main" id="{D3682B4C-D475-4EA6-8E08-8CA6EA960E64}"/>
              </a:ext>
            </a:extLst>
          </p:cNvPr>
          <p:cNvSpPr>
            <a:spLocks noGrp="1"/>
          </p:cNvSpPr>
          <p:nvPr>
            <p:ph sz="quarter" idx="11"/>
          </p:nvPr>
        </p:nvSpPr>
        <p:spPr>
          <a:xfrm>
            <a:off x="457199" y="1246158"/>
            <a:ext cx="8439150" cy="4680817"/>
          </a:xfrm>
          <a:prstGeom prst="rect">
            <a:avLst/>
          </a:prstGeom>
        </p:spPr>
        <p:txBody>
          <a:bodyPr/>
          <a:lstStyle>
            <a:lvl1pPr>
              <a:defRPr lang="en-US" sz="2800" kern="1200" dirty="0">
                <a:solidFill>
                  <a:srgbClr val="00456A"/>
                </a:solidFill>
                <a:latin typeface="Century Gothic" panose="020B0502020202020204" pitchFamily="34" charset="0"/>
                <a:ea typeface="+mn-ea"/>
                <a:cs typeface="Segoe UI Bold" panose="020B0802040204020203" pitchFamily="34" charset="0"/>
              </a:defRPr>
            </a:lvl1pPr>
            <a:lvl2pPr marL="742950" indent="-285750">
              <a:defRPr lang="en-US" sz="2400" kern="1200" dirty="0">
                <a:solidFill>
                  <a:schemeClr val="tx1">
                    <a:lumMod val="50000"/>
                    <a:lumOff val="50000"/>
                  </a:schemeClr>
                </a:solidFill>
                <a:latin typeface="Century Gothic" panose="020B0502020202020204" pitchFamily="34" charset="0"/>
                <a:ea typeface="+mn-ea"/>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dirty="0"/>
              <a:t>Edit Master text styles</a:t>
            </a:r>
          </a:p>
          <a:p>
            <a:pPr marL="742950" lvl="1" indent="-285750" algn="l" rtl="0" fontAlgn="base">
              <a:spcBef>
                <a:spcPct val="20000"/>
              </a:spcBef>
              <a:spcAft>
                <a:spcPct val="0"/>
              </a:spcAft>
              <a:buFont typeface="Arial" charset="0"/>
              <a:buChar char="–"/>
            </a:pPr>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C7CF45-5AB9-40AB-B28E-B96CD7D92B1C}"/>
              </a:ext>
            </a:extLst>
          </p:cNvPr>
          <p:cNvSpPr/>
          <p:nvPr userDrawn="1"/>
        </p:nvSpPr>
        <p:spPr>
          <a:xfrm>
            <a:off x="0" y="0"/>
            <a:ext cx="9144000" cy="6858000"/>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22" name="Rectangle 21">
            <a:extLst>
              <a:ext uri="{FF2B5EF4-FFF2-40B4-BE49-F238E27FC236}">
                <a16:creationId xmlns:a16="http://schemas.microsoft.com/office/drawing/2014/main" id="{403422EC-19BB-4986-93A2-B9887AE002A9}"/>
              </a:ext>
            </a:extLst>
          </p:cNvPr>
          <p:cNvSpPr/>
          <p:nvPr userDrawn="1"/>
        </p:nvSpPr>
        <p:spPr>
          <a:xfrm>
            <a:off x="0" y="0"/>
            <a:ext cx="357341" cy="6858000"/>
          </a:xfrm>
          <a:prstGeom prst="rect">
            <a:avLst/>
          </a:prstGeom>
          <a:solidFill>
            <a:srgbClr val="F8A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a:extLst>
              <a:ext uri="{FF2B5EF4-FFF2-40B4-BE49-F238E27FC236}">
                <a16:creationId xmlns:a16="http://schemas.microsoft.com/office/drawing/2014/main" id="{1769A6B1-F75D-475D-B06A-01B127A025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 y="6156325"/>
            <a:ext cx="3300045" cy="533400"/>
          </a:xfrm>
          <a:prstGeom prst="rect">
            <a:avLst/>
          </a:prstGeom>
        </p:spPr>
      </p:pic>
      <p:sp>
        <p:nvSpPr>
          <p:cNvPr id="27" name="Slide Number Placeholder 5">
            <a:extLst>
              <a:ext uri="{FF2B5EF4-FFF2-40B4-BE49-F238E27FC236}">
                <a16:creationId xmlns:a16="http://schemas.microsoft.com/office/drawing/2014/main" id="{BEAE7327-AA95-417C-B8DE-F24F12CFEB6E}"/>
              </a:ext>
            </a:extLst>
          </p:cNvPr>
          <p:cNvSpPr>
            <a:spLocks noGrp="1"/>
          </p:cNvSpPr>
          <p:nvPr>
            <p:ph type="sldNum" sz="quarter" idx="4"/>
          </p:nvPr>
        </p:nvSpPr>
        <p:spPr>
          <a:xfrm>
            <a:off x="7981951" y="6156325"/>
            <a:ext cx="914399" cy="533400"/>
          </a:xfrm>
          <a:prstGeom prst="rect">
            <a:avLst/>
          </a:prstGeom>
        </p:spPr>
        <p:txBody>
          <a:bodyPr/>
          <a:lstStyle>
            <a:lvl1pP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7" name="Content Placeholder 6">
            <a:extLst>
              <a:ext uri="{FF2B5EF4-FFF2-40B4-BE49-F238E27FC236}">
                <a16:creationId xmlns:a16="http://schemas.microsoft.com/office/drawing/2014/main" id="{AC569BFA-3421-4DFA-8B19-3E6A4C4A6376}"/>
              </a:ext>
            </a:extLst>
          </p:cNvPr>
          <p:cNvSpPr>
            <a:spLocks noGrp="1"/>
          </p:cNvSpPr>
          <p:nvPr>
            <p:ph sz="quarter" idx="11"/>
          </p:nvPr>
        </p:nvSpPr>
        <p:spPr>
          <a:xfrm>
            <a:off x="457199" y="1246158"/>
            <a:ext cx="4189615" cy="4680817"/>
          </a:xfrm>
          <a:prstGeom prst="rect">
            <a:avLst/>
          </a:prstGeom>
        </p:spPr>
        <p:txBody>
          <a:bodyPr/>
          <a:lstStyle>
            <a:lvl1pPr>
              <a:defRPr sz="2800">
                <a:solidFill>
                  <a:srgbClr val="00456A"/>
                </a:solidFill>
                <a:latin typeface="Segoe UI" panose="020B0502040204020203" pitchFamily="34" charset="0"/>
                <a:cs typeface="Segoe UI" panose="020B0502040204020203" pitchFamily="34" charset="0"/>
              </a:defRPr>
            </a:lvl1pPr>
            <a:lvl2pPr>
              <a:defRPr sz="2400">
                <a:solidFill>
                  <a:schemeClr val="tx2"/>
                </a:solidFill>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6">
            <a:extLst>
              <a:ext uri="{FF2B5EF4-FFF2-40B4-BE49-F238E27FC236}">
                <a16:creationId xmlns:a16="http://schemas.microsoft.com/office/drawing/2014/main" id="{AE56A09E-7950-4296-A57C-216C20298626}"/>
              </a:ext>
            </a:extLst>
          </p:cNvPr>
          <p:cNvSpPr>
            <a:spLocks noGrp="1"/>
          </p:cNvSpPr>
          <p:nvPr>
            <p:ph sz="quarter" idx="12"/>
          </p:nvPr>
        </p:nvSpPr>
        <p:spPr>
          <a:xfrm>
            <a:off x="4781551" y="1246158"/>
            <a:ext cx="4114800" cy="4680817"/>
          </a:xfrm>
          <a:prstGeom prst="rect">
            <a:avLst/>
          </a:prstGeom>
        </p:spPr>
        <p:txBody>
          <a:bodyPr/>
          <a:lstStyle>
            <a:lvl1pPr>
              <a:defRPr sz="2800">
                <a:solidFill>
                  <a:srgbClr val="00456A"/>
                </a:solidFill>
                <a:latin typeface="Segoe UI" panose="020B0502040204020203" pitchFamily="34" charset="0"/>
                <a:cs typeface="Segoe UI" panose="020B0502040204020203" pitchFamily="34" charset="0"/>
              </a:defRPr>
            </a:lvl1pPr>
            <a:lvl2pPr>
              <a:defRPr sz="2400">
                <a:solidFill>
                  <a:schemeClr val="tx2"/>
                </a:solidFill>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CC0DE27E-1A92-44D1-A3E8-D51B0AA7F0D9}"/>
              </a:ext>
            </a:extLst>
          </p:cNvPr>
          <p:cNvSpPr>
            <a:spLocks noGrp="1"/>
          </p:cNvSpPr>
          <p:nvPr>
            <p:ph type="title" hasCustomPrompt="1"/>
          </p:nvPr>
        </p:nvSpPr>
        <p:spPr>
          <a:xfrm>
            <a:off x="457200" y="315132"/>
            <a:ext cx="8439150" cy="827867"/>
          </a:xfrm>
          <a:prstGeom prst="rect">
            <a:avLst/>
          </a:prstGeom>
        </p:spPr>
        <p:txBody>
          <a:bodyPr>
            <a:normAutofit/>
          </a:bodyPr>
          <a:lstStyle>
            <a:lvl1pPr>
              <a:defRPr lang="en-US" sz="4000" b="0" kern="1200" dirty="0">
                <a:solidFill>
                  <a:srgbClr val="00456A"/>
                </a:solidFill>
                <a:latin typeface="Century Gothic" panose="020B0502020202020204" pitchFamily="34" charset="0"/>
                <a:ea typeface="+mj-ea"/>
                <a:cs typeface="Segoe UI" panose="020B0502040204020203" pitchFamily="34" charset="0"/>
              </a:defRPr>
            </a:lvl1pPr>
          </a:lstStyle>
          <a:p>
            <a:r>
              <a:rPr lang="en-US" dirty="0"/>
              <a:t>CLICK TO EDIT MASTER TITLE STYLE</a:t>
            </a:r>
          </a:p>
        </p:txBody>
      </p:sp>
    </p:spTree>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2" name="Title 1"/>
          <p:cNvSpPr>
            <a:spLocks noGrp="1"/>
          </p:cNvSpPr>
          <p:nvPr>
            <p:ph type="title" hasCustomPrompt="1"/>
          </p:nvPr>
        </p:nvSpPr>
        <p:spPr>
          <a:xfrm>
            <a:off x="457200" y="315132"/>
            <a:ext cx="8439150" cy="827867"/>
          </a:xfrm>
          <a:prstGeom prst="rect">
            <a:avLst/>
          </a:prstGeom>
        </p:spPr>
        <p:txBody>
          <a:bodyPr>
            <a:normAutofit/>
          </a:bodyPr>
          <a:lstStyle>
            <a:lvl1pPr>
              <a:defRPr lang="en-US" sz="4000" b="0" kern="1200" dirty="0">
                <a:solidFill>
                  <a:srgbClr val="00456A"/>
                </a:solidFill>
                <a:latin typeface="Century Gothic" panose="020B0502020202020204" pitchFamily="34" charset="0"/>
                <a:ea typeface="+mj-ea"/>
                <a:cs typeface="Segoe UI" panose="020B0502040204020203" pitchFamily="34" charset="0"/>
              </a:defRPr>
            </a:lvl1pPr>
          </a:lstStyle>
          <a:p>
            <a:r>
              <a:rPr lang="en-US" dirty="0"/>
              <a:t>CLICK TO EDIT MASTER TITLE STYLE</a:t>
            </a:r>
          </a:p>
        </p:txBody>
      </p:sp>
      <p:sp>
        <p:nvSpPr>
          <p:cNvPr id="12" name="Rectangle 11">
            <a:extLst>
              <a:ext uri="{FF2B5EF4-FFF2-40B4-BE49-F238E27FC236}">
                <a16:creationId xmlns:a16="http://schemas.microsoft.com/office/drawing/2014/main" id="{5C14AFE8-9C09-487D-A8DF-9087DCA9B427}"/>
              </a:ext>
            </a:extLst>
          </p:cNvPr>
          <p:cNvSpPr/>
          <p:nvPr userDrawn="1"/>
        </p:nvSpPr>
        <p:spPr>
          <a:xfrm>
            <a:off x="0" y="0"/>
            <a:ext cx="357341" cy="6858000"/>
          </a:xfrm>
          <a:prstGeom prst="rect">
            <a:avLst/>
          </a:prstGeom>
          <a:solidFill>
            <a:srgbClr val="F8A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7981951" y="6156325"/>
            <a:ext cx="914399" cy="533400"/>
          </a:xfrm>
          <a:prstGeom prst="rect">
            <a:avLst/>
          </a:prstGeom>
        </p:spPr>
        <p:txBody>
          <a:bodyPr/>
          <a:lstStyle>
            <a:lvl1pP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pic>
        <p:nvPicPr>
          <p:cNvPr id="15" name="Picture 14">
            <a:extLst>
              <a:ext uri="{FF2B5EF4-FFF2-40B4-BE49-F238E27FC236}">
                <a16:creationId xmlns:a16="http://schemas.microsoft.com/office/drawing/2014/main" id="{6B02E336-B646-4C9B-B106-F8D92C125D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 y="6156325"/>
            <a:ext cx="3300045" cy="533400"/>
          </a:xfrm>
          <a:prstGeom prst="rect">
            <a:avLst/>
          </a:prstGeom>
        </p:spPr>
      </p:pic>
    </p:spTree>
    <p:extLst>
      <p:ext uri="{BB962C8B-B14F-4D97-AF65-F5344CB8AC3E}">
        <p14:creationId xmlns:p14="http://schemas.microsoft.com/office/powerpoint/2010/main" val="631856709"/>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15132"/>
            <a:ext cx="8439150" cy="827867"/>
          </a:xfrm>
          <a:prstGeom prst="rect">
            <a:avLst/>
          </a:prstGeom>
        </p:spPr>
        <p:txBody>
          <a:bodyPr>
            <a:normAutofit/>
          </a:bodyPr>
          <a:lstStyle>
            <a:lvl1pPr>
              <a:defRPr sz="4000" b="0">
                <a:solidFill>
                  <a:srgbClr val="00456A"/>
                </a:solidFill>
                <a:latin typeface="Century Gothic" panose="020B0502020202020204" pitchFamily="34" charset="0"/>
                <a:cs typeface="Segoe UI" panose="020B0502040204020203" pitchFamily="34" charset="0"/>
              </a:defRPr>
            </a:lvl1pPr>
          </a:lstStyle>
          <a:p>
            <a:r>
              <a:rPr lang="en-US" dirty="0"/>
              <a:t>CLICK TO EDIT MASTER TITLE STYLE</a:t>
            </a:r>
          </a:p>
        </p:txBody>
      </p:sp>
      <p:sp>
        <p:nvSpPr>
          <p:cNvPr id="8" name="Subtitle 2">
            <a:extLst>
              <a:ext uri="{FF2B5EF4-FFF2-40B4-BE49-F238E27FC236}">
                <a16:creationId xmlns:a16="http://schemas.microsoft.com/office/drawing/2014/main" id="{DE2C0894-E547-4FF4-9D31-F0A5AFCAE21F}"/>
              </a:ext>
            </a:extLst>
          </p:cNvPr>
          <p:cNvSpPr>
            <a:spLocks noGrp="1"/>
          </p:cNvSpPr>
          <p:nvPr>
            <p:ph type="subTitle" idx="1" hasCustomPrompt="1"/>
          </p:nvPr>
        </p:nvSpPr>
        <p:spPr>
          <a:xfrm>
            <a:off x="457199" y="1142999"/>
            <a:ext cx="8439149" cy="504825"/>
          </a:xfrm>
          <a:prstGeom prst="rect">
            <a:avLst/>
          </a:prstGeom>
        </p:spPr>
        <p:txBody>
          <a:bodyPr>
            <a:noAutofit/>
          </a:bodyPr>
          <a:lstStyle>
            <a:lvl1pPr marL="0" indent="0" algn="ctr">
              <a:buNone/>
              <a:defRPr sz="3200">
                <a:solidFill>
                  <a:schemeClr val="bg1">
                    <a:lumMod val="50000"/>
                  </a:schemeClr>
                </a:solidFill>
                <a:latin typeface="Century Gothic" panose="020B0502020202020204"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0" name="Slide Number Placeholder 5">
            <a:extLst>
              <a:ext uri="{FF2B5EF4-FFF2-40B4-BE49-F238E27FC236}">
                <a16:creationId xmlns:a16="http://schemas.microsoft.com/office/drawing/2014/main" id="{023ECACD-D319-42C2-8C54-9249ECB7CE8A}"/>
              </a:ext>
            </a:extLst>
          </p:cNvPr>
          <p:cNvSpPr>
            <a:spLocks noGrp="1"/>
          </p:cNvSpPr>
          <p:nvPr>
            <p:ph type="sldNum" sz="quarter" idx="4"/>
          </p:nvPr>
        </p:nvSpPr>
        <p:spPr>
          <a:xfrm>
            <a:off x="7981951" y="6322979"/>
            <a:ext cx="914399" cy="366746"/>
          </a:xfrm>
          <a:prstGeom prst="rect">
            <a:avLst/>
          </a:prstGeom>
        </p:spPr>
        <p:txBody>
          <a:bodyPr/>
          <a:lstStyle>
            <a:lvl1pPr algn="r">
              <a:defRPr>
                <a:solidFill>
                  <a:schemeClr val="bg1"/>
                </a:solidFill>
                <a:latin typeface="Century Gothic" panose="020B0502020202020204" pitchFamily="34" charset="0"/>
              </a:defRPr>
            </a:lvl1pPr>
          </a:lstStyle>
          <a:p>
            <a:pPr>
              <a:defRPr/>
            </a:pPr>
            <a:fld id="{ACCCA36D-925E-472C-AAC6-5045E5626F6B}" type="slidenum">
              <a:rPr lang="en-US" smtClean="0"/>
              <a:pPr>
                <a:defRPr/>
              </a:pPr>
              <a:t>‹#›</a:t>
            </a:fld>
            <a:endParaRPr lang="en-US" dirty="0"/>
          </a:p>
        </p:txBody>
      </p:sp>
    </p:spTree>
    <p:extLst>
      <p:ext uri="{BB962C8B-B14F-4D97-AF65-F5344CB8AC3E}">
        <p14:creationId xmlns:p14="http://schemas.microsoft.com/office/powerpoint/2010/main" val="3675713828"/>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AAEC8556-C6D0-4D26-814B-870DE195298B}"/>
              </a:ext>
            </a:extLst>
          </p:cNvPr>
          <p:cNvSpPr>
            <a:spLocks noGrp="1"/>
          </p:cNvSpPr>
          <p:nvPr>
            <p:ph type="ftr" sz="quarter" idx="3"/>
          </p:nvPr>
        </p:nvSpPr>
        <p:spPr>
          <a:xfrm>
            <a:off x="3857105" y="6156326"/>
            <a:ext cx="3972445" cy="533400"/>
          </a:xfrm>
          <a:prstGeom prst="rect">
            <a:avLst/>
          </a:prstGeom>
        </p:spPr>
        <p:txBody>
          <a:bodyPr/>
          <a:lstStyle>
            <a:lvl1pPr>
              <a:defRPr i="1" smtClean="0">
                <a:solidFill>
                  <a:schemeClr val="tx2">
                    <a:lumMod val="50000"/>
                  </a:schemeClr>
                </a:solidFill>
              </a:defRPr>
            </a:lvl1pPr>
          </a:lstStyle>
          <a:p>
            <a:pPr>
              <a:defRPr/>
            </a:pPr>
            <a:endParaRPr lang="en-US" dirty="0"/>
          </a:p>
        </p:txBody>
      </p:sp>
      <p:sp>
        <p:nvSpPr>
          <p:cNvPr id="8" name="Slide Number Placeholder 5">
            <a:extLst>
              <a:ext uri="{FF2B5EF4-FFF2-40B4-BE49-F238E27FC236}">
                <a16:creationId xmlns:a16="http://schemas.microsoft.com/office/drawing/2014/main" id="{9E788BFB-F75B-4159-9829-260356956D6B}"/>
              </a:ext>
            </a:extLst>
          </p:cNvPr>
          <p:cNvSpPr>
            <a:spLocks noGrp="1"/>
          </p:cNvSpPr>
          <p:nvPr>
            <p:ph type="sldNum" sz="quarter" idx="4"/>
          </p:nvPr>
        </p:nvSpPr>
        <p:spPr>
          <a:xfrm>
            <a:off x="7981951" y="6156325"/>
            <a:ext cx="914399" cy="533400"/>
          </a:xfrm>
          <a:prstGeom prst="rect">
            <a:avLst/>
          </a:prstGeom>
        </p:spPr>
        <p:txBody>
          <a:bodyPr/>
          <a:lstStyle>
            <a:lvl1pPr>
              <a:defRPr>
                <a:solidFill>
                  <a:schemeClr val="tx2">
                    <a:lumMod val="50000"/>
                  </a:schemeClr>
                </a:solidFill>
              </a:defRPr>
            </a:lvl1pPr>
          </a:lstStyle>
          <a:p>
            <a:pPr>
              <a:defRPr/>
            </a:pPr>
            <a:fld id="{ACCCA36D-925E-472C-AAC6-5045E5626F6B}" type="slidenum">
              <a:rPr lang="en-US" smtClean="0"/>
              <a:pPr>
                <a:defRPr/>
              </a:pPr>
              <a:t>‹#›</a:t>
            </a:fld>
            <a:endParaRPr lang="en-US" dirty="0"/>
          </a:p>
        </p:txBody>
      </p:sp>
      <p:pic>
        <p:nvPicPr>
          <p:cNvPr id="9" name="Picture 8">
            <a:extLst>
              <a:ext uri="{FF2B5EF4-FFF2-40B4-BE49-F238E27FC236}">
                <a16:creationId xmlns:a16="http://schemas.microsoft.com/office/drawing/2014/main" id="{A48E8E2C-D4DB-41FE-BE43-BB1398B40389}"/>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57200" y="6156325"/>
            <a:ext cx="3300045" cy="533400"/>
          </a:xfrm>
          <a:prstGeom prst="rect">
            <a:avLst/>
          </a:prstGeom>
        </p:spPr>
      </p:pic>
      <p:sp>
        <p:nvSpPr>
          <p:cNvPr id="10" name="Content Placeholder 2">
            <a:extLst>
              <a:ext uri="{FF2B5EF4-FFF2-40B4-BE49-F238E27FC236}">
                <a16:creationId xmlns:a16="http://schemas.microsoft.com/office/drawing/2014/main" id="{F923969B-2A11-401E-9221-28B09E4CFA20}"/>
              </a:ext>
            </a:extLst>
          </p:cNvPr>
          <p:cNvSpPr txBox="1">
            <a:spLocks/>
          </p:cNvSpPr>
          <p:nvPr userDrawn="1"/>
        </p:nvSpPr>
        <p:spPr>
          <a:xfrm>
            <a:off x="457200" y="1200151"/>
            <a:ext cx="8439150" cy="4787900"/>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3"/>
            <a:r>
              <a:rPr lang="en-US" sz="1800" dirty="0">
                <a:solidFill>
                  <a:srgbClr val="00456A"/>
                </a:solidFill>
                <a:latin typeface="Segoe UI Semibold" panose="020B0702040204020203" pitchFamily="34" charset="0"/>
                <a:cs typeface="Segoe UI Semibold" panose="020B0702040204020203" pitchFamily="34" charset="0"/>
              </a:rPr>
              <a:t>Click to edit Master text styles</a:t>
            </a:r>
          </a:p>
          <a:p>
            <a:pPr lvl="4"/>
            <a:r>
              <a:rPr lang="en-US" dirty="0">
                <a:solidFill>
                  <a:schemeClr val="tx2"/>
                </a:solidFill>
                <a:latin typeface="Segoe UI" panose="020B0502040204020203" pitchFamily="34" charset="0"/>
                <a:cs typeface="Segoe UI" panose="020B0502040204020203" pitchFamily="34" charset="0"/>
              </a:rPr>
              <a:t>Second level</a:t>
            </a:r>
          </a:p>
          <a:p>
            <a:pPr lvl="5"/>
            <a:r>
              <a:rPr lang="en-US" dirty="0">
                <a:latin typeface="Segoe UI" panose="020B0502040204020203" pitchFamily="34" charset="0"/>
                <a:cs typeface="Segoe UI" panose="020B0502040204020203" pitchFamily="34" charset="0"/>
              </a:rPr>
              <a:t>Third level</a:t>
            </a:r>
          </a:p>
          <a:p>
            <a:pPr lvl="6"/>
            <a:r>
              <a:rPr lang="en-US" dirty="0">
                <a:latin typeface="Segoe UI" panose="020B0502040204020203" pitchFamily="34" charset="0"/>
                <a:cs typeface="Segoe UI" panose="020B0502040204020203" pitchFamily="34" charset="0"/>
              </a:rPr>
              <a:t>Fourth level</a:t>
            </a:r>
          </a:p>
          <a:p>
            <a:pPr lvl="7"/>
            <a:r>
              <a:rPr lang="en-US" dirty="0">
                <a:latin typeface="Segoe UI" panose="020B0502040204020203" pitchFamily="34" charset="0"/>
                <a:cs typeface="Segoe UI" panose="020B0502040204020203" pitchFamily="34" charset="0"/>
              </a:rPr>
              <a:t>Fifth level</a:t>
            </a:r>
          </a:p>
        </p:txBody>
      </p:sp>
      <p:sp>
        <p:nvSpPr>
          <p:cNvPr id="11" name="Title 1">
            <a:extLst>
              <a:ext uri="{FF2B5EF4-FFF2-40B4-BE49-F238E27FC236}">
                <a16:creationId xmlns:a16="http://schemas.microsoft.com/office/drawing/2014/main" id="{89EB7ECA-6351-4795-9919-1693441CFBF9}"/>
              </a:ext>
            </a:extLst>
          </p:cNvPr>
          <p:cNvSpPr txBox="1">
            <a:spLocks/>
          </p:cNvSpPr>
          <p:nvPr userDrawn="1"/>
        </p:nvSpPr>
        <p:spPr>
          <a:xfrm>
            <a:off x="457200" y="0"/>
            <a:ext cx="8439150" cy="1143000"/>
          </a:xfrm>
          <a:prstGeom prst="rect">
            <a:avLst/>
          </a:prstGeom>
        </p:spPr>
        <p:txBody>
          <a:bodyPr>
            <a:normAutofit/>
          </a:bodyPr>
          <a:lstStyle>
            <a:lvl1pPr algn="ctr" rtl="0" fontAlgn="base">
              <a:spcBef>
                <a:spcPct val="0"/>
              </a:spcBef>
              <a:spcAft>
                <a:spcPct val="0"/>
              </a:spcAft>
              <a:defRPr sz="4000" b="1" kern="1200">
                <a:solidFill>
                  <a:srgbClr val="00456A"/>
                </a:solidFill>
                <a:latin typeface="Segoe UI" panose="020B0502040204020203" pitchFamily="34" charset="0"/>
                <a:ea typeface="+mj-ea"/>
                <a:cs typeface="Segoe UI" panose="020B0502040204020203"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6" r:id="rId4"/>
    <p:sldLayoutId id="2147483655" r:id="rId5"/>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2.png"/><Relationship Id="rId4"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3223" y="2886075"/>
            <a:ext cx="8341567" cy="1088766"/>
          </a:xfrm>
        </p:spPr>
        <p:txBody>
          <a:bodyPr rtlCol="0">
            <a:noAutofit/>
          </a:bodyPr>
          <a:lstStyle/>
          <a:p>
            <a:pPr fontAlgn="auto">
              <a:spcAft>
                <a:spcPts val="0"/>
              </a:spcAft>
              <a:defRPr/>
            </a:pPr>
            <a:r>
              <a:rPr lang="en-US" sz="3200" dirty="0"/>
              <a:t>NCTCOG Recovery Summit and </a:t>
            </a:r>
            <a:br>
              <a:rPr lang="en-US" sz="3200" dirty="0"/>
            </a:br>
            <a:r>
              <a:rPr lang="en-US" sz="3200" dirty="0"/>
              <a:t>Tabletop Exercise</a:t>
            </a:r>
            <a:endParaRPr lang="en-US" sz="2800" dirty="0"/>
          </a:p>
        </p:txBody>
      </p:sp>
      <p:sp>
        <p:nvSpPr>
          <p:cNvPr id="6146" name="Subtitle 2"/>
          <p:cNvSpPr>
            <a:spLocks noGrp="1"/>
          </p:cNvSpPr>
          <p:nvPr>
            <p:ph type="subTitle" idx="1"/>
          </p:nvPr>
        </p:nvSpPr>
        <p:spPr>
          <a:xfrm>
            <a:off x="373224" y="4206239"/>
            <a:ext cx="8341568" cy="542925"/>
          </a:xfrm>
        </p:spPr>
        <p:txBody>
          <a:bodyPr>
            <a:normAutofit/>
          </a:bodyPr>
          <a:lstStyle/>
          <a:p>
            <a:r>
              <a:rPr lang="en-US" sz="1800" dirty="0">
                <a:latin typeface="Segoe UI Bold" panose="020B0802040204020203" pitchFamily="34" charset="0"/>
                <a:cs typeface="Segoe UI Bold" panose="020B0802040204020203" pitchFamily="34" charset="0"/>
              </a:rPr>
              <a:t>January 15</a:t>
            </a:r>
            <a:r>
              <a:rPr lang="en-US" sz="1800" dirty="0">
                <a:solidFill>
                  <a:srgbClr val="00456A"/>
                </a:solidFill>
                <a:latin typeface="Segoe UI Bold" panose="020B0802040204020203" pitchFamily="34" charset="0"/>
                <a:cs typeface="Segoe UI Bold" panose="020B0802040204020203" pitchFamily="34" charset="0"/>
              </a:rPr>
              <a:t>, 2020</a:t>
            </a:r>
          </a:p>
        </p:txBody>
      </p:sp>
    </p:spTree>
    <p:extLst>
      <p:ext uri="{BB962C8B-B14F-4D97-AF65-F5344CB8AC3E}">
        <p14:creationId xmlns:p14="http://schemas.microsoft.com/office/powerpoint/2010/main" val="2221084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p:txBody>
          <a:bodyPr vert="horz" lIns="91440" tIns="45720" rIns="91440" bIns="45720" rtlCol="0" anchor="ctr">
            <a:normAutofit/>
          </a:bodyPr>
          <a:lstStyle/>
          <a:p>
            <a:pPr>
              <a:lnSpc>
                <a:spcPct val="90000"/>
              </a:lnSpc>
            </a:pPr>
            <a:r>
              <a:rPr lang="en-US" kern="1200" dirty="0">
                <a:solidFill>
                  <a:schemeClr val="tx2"/>
                </a:solidFill>
              </a:rPr>
              <a:t>EXERCISE GUIDELINES</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vert="horz" lIns="91440" tIns="45720" rIns="91440" bIns="45720" rtlCol="0" anchor="ctr">
            <a:normAutofit/>
          </a:bodyPr>
          <a:lstStyle/>
          <a:p>
            <a:pPr algn="r">
              <a:spcAft>
                <a:spcPts val="600"/>
              </a:spcAft>
              <a:defRPr/>
            </a:pPr>
            <a:fld id="{ACCCA36D-925E-472C-AAC6-5045E5626F6B}" type="slidenum">
              <a:rPr lang="en-US" sz="920" smtClean="0">
                <a:solidFill>
                  <a:srgbClr val="FFFFFF"/>
                </a:solidFill>
                <a:latin typeface="+mn-lt"/>
                <a:cs typeface="+mn-cs"/>
              </a:rPr>
              <a:pPr algn="r">
                <a:spcAft>
                  <a:spcPts val="600"/>
                </a:spcAft>
                <a:defRPr/>
              </a:pPr>
              <a:t>10</a:t>
            </a:fld>
            <a:endParaRPr lang="en-US" sz="920" dirty="0">
              <a:solidFill>
                <a:srgbClr val="FFFFFF"/>
              </a:solidFill>
              <a:latin typeface="+mn-lt"/>
              <a:cs typeface="+mn-cs"/>
            </a:endParaRPr>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57199" y="1246158"/>
            <a:ext cx="8439150" cy="4742266"/>
          </a:xfrm>
        </p:spPr>
        <p:txBody>
          <a:bodyPr vert="horz" lIns="91440" tIns="45720" rIns="91440" bIns="45720" rtlCol="0" anchor="ctr">
            <a:noAutofit/>
          </a:bodyPr>
          <a:lstStyle/>
          <a:p>
            <a:pPr marL="742950" indent="-457200"/>
            <a:r>
              <a:rPr lang="en-US" sz="2600" dirty="0">
                <a:solidFill>
                  <a:schemeClr val="bg1">
                    <a:lumMod val="50000"/>
                  </a:schemeClr>
                </a:solidFill>
                <a:cs typeface="Segoe UI" panose="020B0502040204020203" pitchFamily="34" charset="0"/>
              </a:rPr>
              <a:t>Open, low-stress, no-fault environment</a:t>
            </a:r>
          </a:p>
          <a:p>
            <a:pPr marL="742950" indent="-457200"/>
            <a:r>
              <a:rPr lang="en-US" sz="2600" dirty="0">
                <a:solidFill>
                  <a:schemeClr val="bg1">
                    <a:lumMod val="50000"/>
                  </a:schemeClr>
                </a:solidFill>
                <a:cs typeface="Segoe UI" panose="020B0502040204020203" pitchFamily="34" charset="0"/>
              </a:rPr>
              <a:t>Varying viewpoints </a:t>
            </a:r>
          </a:p>
          <a:p>
            <a:pPr marL="742950" indent="-457200"/>
            <a:r>
              <a:rPr lang="en-US" sz="2600" dirty="0">
                <a:solidFill>
                  <a:schemeClr val="bg1">
                    <a:lumMod val="50000"/>
                  </a:schemeClr>
                </a:solidFill>
                <a:cs typeface="Segoe UI" panose="020B0502040204020203" pitchFamily="34" charset="0"/>
              </a:rPr>
              <a:t>Respond based on knowledge of </a:t>
            </a:r>
            <a:r>
              <a:rPr lang="en-US" sz="2600" u="sng" dirty="0">
                <a:solidFill>
                  <a:schemeClr val="bg1">
                    <a:lumMod val="50000"/>
                  </a:schemeClr>
                </a:solidFill>
                <a:cs typeface="Segoe UI" panose="020B0502040204020203" pitchFamily="34" charset="0"/>
              </a:rPr>
              <a:t>current</a:t>
            </a:r>
            <a:r>
              <a:rPr lang="en-US" sz="2600" dirty="0">
                <a:solidFill>
                  <a:schemeClr val="bg1">
                    <a:lumMod val="50000"/>
                  </a:schemeClr>
                </a:solidFill>
                <a:cs typeface="Segoe UI" panose="020B0502040204020203" pitchFamily="34" charset="0"/>
              </a:rPr>
              <a:t> capabilities or training </a:t>
            </a:r>
          </a:p>
          <a:p>
            <a:pPr marL="742950" indent="-457200"/>
            <a:r>
              <a:rPr lang="en-US" sz="2600" dirty="0">
                <a:solidFill>
                  <a:schemeClr val="bg1">
                    <a:lumMod val="50000"/>
                  </a:schemeClr>
                </a:solidFill>
                <a:cs typeface="Segoe UI" panose="020B0502040204020203" pitchFamily="34" charset="0"/>
              </a:rPr>
              <a:t>Decisions not precedent-setting </a:t>
            </a:r>
          </a:p>
          <a:p>
            <a:pPr marL="742950" indent="-457200"/>
            <a:r>
              <a:rPr lang="en-US" sz="2600" dirty="0">
                <a:solidFill>
                  <a:schemeClr val="bg1">
                    <a:lumMod val="50000"/>
                  </a:schemeClr>
                </a:solidFill>
                <a:cs typeface="Segoe UI" panose="020B0502040204020203" pitchFamily="34" charset="0"/>
              </a:rPr>
              <a:t>Discuss multiple options and solutions</a:t>
            </a:r>
          </a:p>
          <a:p>
            <a:pPr marL="742950" indent="-457200"/>
            <a:r>
              <a:rPr lang="en-US" sz="2600" dirty="0">
                <a:solidFill>
                  <a:schemeClr val="bg1">
                    <a:lumMod val="50000"/>
                  </a:schemeClr>
                </a:solidFill>
                <a:cs typeface="Segoe UI" panose="020B0502040204020203" pitchFamily="34" charset="0"/>
              </a:rPr>
              <a:t>Suggest actions that could improve efforts </a:t>
            </a:r>
          </a:p>
          <a:p>
            <a:pPr marL="742950" indent="-457200"/>
            <a:r>
              <a:rPr lang="en-US" sz="2600" dirty="0">
                <a:solidFill>
                  <a:schemeClr val="bg1">
                    <a:lumMod val="50000"/>
                  </a:schemeClr>
                </a:solidFill>
                <a:cs typeface="Segoe UI" panose="020B0502040204020203" pitchFamily="34" charset="0"/>
              </a:rPr>
              <a:t>Focus on problem-solving</a:t>
            </a:r>
          </a:p>
          <a:p>
            <a:pPr marL="742950" indent="-457200"/>
            <a:r>
              <a:rPr lang="en-US" sz="2600" dirty="0">
                <a:solidFill>
                  <a:schemeClr val="bg1">
                    <a:lumMod val="50000"/>
                  </a:schemeClr>
                </a:solidFill>
                <a:cs typeface="Segoe UI" panose="020B0502040204020203" pitchFamily="34" charset="0"/>
              </a:rPr>
              <a:t>Discussion questions are a guide—</a:t>
            </a:r>
            <a:r>
              <a:rPr lang="en-US" sz="2600" dirty="0">
                <a:solidFill>
                  <a:schemeClr val="bg1">
                    <a:lumMod val="50000"/>
                  </a:schemeClr>
                </a:solidFill>
              </a:rPr>
              <a:t>DO NOT need to answer all questions</a:t>
            </a:r>
          </a:p>
        </p:txBody>
      </p:sp>
    </p:spTree>
    <p:extLst>
      <p:ext uri="{BB962C8B-B14F-4D97-AF65-F5344CB8AC3E}">
        <p14:creationId xmlns:p14="http://schemas.microsoft.com/office/powerpoint/2010/main" val="2844846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p:txBody>
          <a:bodyPr vert="horz" lIns="91440" tIns="45720" rIns="91440" bIns="45720" rtlCol="0" anchor="ctr">
            <a:normAutofit fontScale="90000"/>
          </a:bodyPr>
          <a:lstStyle/>
          <a:p>
            <a:pPr>
              <a:lnSpc>
                <a:spcPct val="90000"/>
              </a:lnSpc>
            </a:pPr>
            <a:r>
              <a:rPr lang="en-US" kern="1200" dirty="0">
                <a:solidFill>
                  <a:schemeClr val="tx2"/>
                </a:solidFill>
              </a:rPr>
              <a:t>ASSUMPTIONS AND ARTIFICIALITIES</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vert="horz" lIns="91440" tIns="45720" rIns="91440" bIns="45720" rtlCol="0" anchor="ctr">
            <a:normAutofit/>
          </a:bodyPr>
          <a:lstStyle/>
          <a:p>
            <a:pPr algn="r">
              <a:spcAft>
                <a:spcPts val="600"/>
              </a:spcAft>
              <a:defRPr/>
            </a:pPr>
            <a:fld id="{ACCCA36D-925E-472C-AAC6-5045E5626F6B}" type="slidenum">
              <a:rPr lang="en-US" sz="920" smtClean="0">
                <a:solidFill>
                  <a:srgbClr val="FFFFFF"/>
                </a:solidFill>
                <a:latin typeface="+mn-lt"/>
                <a:cs typeface="+mn-cs"/>
              </a:rPr>
              <a:pPr algn="r">
                <a:spcAft>
                  <a:spcPts val="600"/>
                </a:spcAft>
                <a:defRPr/>
              </a:pPr>
              <a:t>11</a:t>
            </a:fld>
            <a:endParaRPr lang="en-US" sz="920" dirty="0">
              <a:solidFill>
                <a:srgbClr val="FFFFFF"/>
              </a:solidFill>
              <a:latin typeface="+mn-lt"/>
              <a:cs typeface="+mn-cs"/>
            </a:endParaRPr>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699247" y="1246158"/>
            <a:ext cx="8197102" cy="4025089"/>
          </a:xfrm>
        </p:spPr>
        <p:txBody>
          <a:bodyPr vert="horz" lIns="91440" tIns="45720" rIns="91440" bIns="45720" rtlCol="0" anchor="ctr">
            <a:normAutofit/>
          </a:bodyPr>
          <a:lstStyle/>
          <a:p>
            <a:pPr marL="571500" lvl="0" indent="-457200">
              <a:buFont typeface="Arial" panose="020B0604020202020204" pitchFamily="34" charset="0"/>
              <a:buChar char="•"/>
            </a:pPr>
            <a:r>
              <a:rPr lang="en-US" dirty="0">
                <a:solidFill>
                  <a:schemeClr val="tx1">
                    <a:lumMod val="50000"/>
                    <a:lumOff val="50000"/>
                  </a:schemeClr>
                </a:solidFill>
                <a:cs typeface="Segoe UI" panose="020B0502040204020203" pitchFamily="34" charset="0"/>
              </a:rPr>
              <a:t>The scenario is plausible</a:t>
            </a:r>
          </a:p>
          <a:p>
            <a:pPr marL="571500" lvl="0" indent="-457200">
              <a:buFont typeface="Arial" panose="020B0604020202020204" pitchFamily="34" charset="0"/>
              <a:buChar char="•"/>
            </a:pPr>
            <a:r>
              <a:rPr lang="en-US" dirty="0">
                <a:solidFill>
                  <a:schemeClr val="tx1">
                    <a:lumMod val="50000"/>
                    <a:lumOff val="50000"/>
                  </a:schemeClr>
                </a:solidFill>
                <a:cs typeface="Segoe UI" panose="020B0502040204020203" pitchFamily="34" charset="0"/>
              </a:rPr>
              <a:t>Events occur as presented</a:t>
            </a:r>
          </a:p>
          <a:p>
            <a:pPr marL="571500" lvl="0" indent="-457200">
              <a:buFont typeface="Arial" panose="020B0604020202020204" pitchFamily="34" charset="0"/>
              <a:buChar char="•"/>
            </a:pPr>
            <a:r>
              <a:rPr lang="en-US" dirty="0">
                <a:solidFill>
                  <a:schemeClr val="tx1">
                    <a:lumMod val="50000"/>
                    <a:lumOff val="50000"/>
                  </a:schemeClr>
                </a:solidFill>
                <a:cs typeface="Segoe UI" panose="020B0502040204020203" pitchFamily="34" charset="0"/>
              </a:rPr>
              <a:t>No hidden agendas or trick questions</a:t>
            </a:r>
          </a:p>
          <a:p>
            <a:pPr marL="571500" lvl="0" indent="-457200">
              <a:buFont typeface="Arial" panose="020B0604020202020204" pitchFamily="34" charset="0"/>
              <a:buChar char="•"/>
            </a:pPr>
            <a:r>
              <a:rPr lang="en-US" dirty="0">
                <a:solidFill>
                  <a:schemeClr val="tx1">
                    <a:lumMod val="50000"/>
                    <a:lumOff val="50000"/>
                  </a:schemeClr>
                </a:solidFill>
                <a:cs typeface="Segoe UI" panose="020B0502040204020203" pitchFamily="34" charset="0"/>
              </a:rPr>
              <a:t>All participants receive information at the same time</a:t>
            </a:r>
          </a:p>
          <a:p>
            <a:pPr lvl="1" indent="-228600">
              <a:buFont typeface="Arial" panose="020B0604020202020204" pitchFamily="34" charset="0"/>
              <a:buChar char="•"/>
            </a:pPr>
            <a:endParaRPr lang="en-US" sz="2800" dirty="0"/>
          </a:p>
        </p:txBody>
      </p:sp>
    </p:spTree>
    <p:extLst>
      <p:ext uri="{BB962C8B-B14F-4D97-AF65-F5344CB8AC3E}">
        <p14:creationId xmlns:p14="http://schemas.microsoft.com/office/powerpoint/2010/main" val="427880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060D0-026A-4B7B-A96F-3FA1426BDA91}"/>
              </a:ext>
            </a:extLst>
          </p:cNvPr>
          <p:cNvSpPr>
            <a:spLocks noGrp="1"/>
          </p:cNvSpPr>
          <p:nvPr>
            <p:ph type="title"/>
          </p:nvPr>
        </p:nvSpPr>
        <p:spPr>
          <a:xfrm>
            <a:off x="457200" y="168274"/>
            <a:ext cx="8439150" cy="974726"/>
          </a:xfrm>
        </p:spPr>
        <p:txBody>
          <a:bodyPr>
            <a:normAutofit/>
          </a:bodyPr>
          <a:lstStyle/>
          <a:p>
            <a:r>
              <a:rPr lang="en-US" dirty="0"/>
              <a:t>EXERCISE SCHEDULE</a:t>
            </a:r>
          </a:p>
        </p:txBody>
      </p:sp>
      <p:sp>
        <p:nvSpPr>
          <p:cNvPr id="4" name="Slide Number Placeholder 3">
            <a:extLst>
              <a:ext uri="{FF2B5EF4-FFF2-40B4-BE49-F238E27FC236}">
                <a16:creationId xmlns:a16="http://schemas.microsoft.com/office/drawing/2014/main" id="{65D53868-D717-4044-959B-E1BBADA2FFDF}"/>
              </a:ext>
            </a:extLst>
          </p:cNvPr>
          <p:cNvSpPr>
            <a:spLocks noGrp="1"/>
          </p:cNvSpPr>
          <p:nvPr>
            <p:ph type="sldNum" sz="quarter" idx="4"/>
          </p:nvPr>
        </p:nvSpPr>
        <p:spPr/>
        <p:txBody>
          <a:bodyPr/>
          <a:lstStyle/>
          <a:p>
            <a:pPr>
              <a:defRPr/>
            </a:pPr>
            <a:fld id="{ACCCA36D-925E-472C-AAC6-5045E5626F6B}" type="slidenum">
              <a:rPr lang="en-US" smtClean="0"/>
              <a:pPr>
                <a:defRPr/>
              </a:pPr>
              <a:t>12</a:t>
            </a:fld>
            <a:endParaRPr lang="en-US" dirty="0"/>
          </a:p>
        </p:txBody>
      </p:sp>
      <p:graphicFrame>
        <p:nvGraphicFramePr>
          <p:cNvPr id="6" name="Table 5">
            <a:extLst>
              <a:ext uri="{FF2B5EF4-FFF2-40B4-BE49-F238E27FC236}">
                <a16:creationId xmlns:a16="http://schemas.microsoft.com/office/drawing/2014/main" id="{BB6B6519-C78E-4308-B790-F423E4A5AF43}"/>
              </a:ext>
            </a:extLst>
          </p:cNvPr>
          <p:cNvGraphicFramePr>
            <a:graphicFrameLocks noGrp="1"/>
          </p:cNvGraphicFramePr>
          <p:nvPr>
            <p:extLst>
              <p:ext uri="{D42A27DB-BD31-4B8C-83A1-F6EECF244321}">
                <p14:modId xmlns:p14="http://schemas.microsoft.com/office/powerpoint/2010/main" val="2841379919"/>
              </p:ext>
            </p:extLst>
          </p:nvPr>
        </p:nvGraphicFramePr>
        <p:xfrm>
          <a:off x="1004047" y="2268870"/>
          <a:ext cx="7650256" cy="2761584"/>
        </p:xfrm>
        <a:graphic>
          <a:graphicData uri="http://schemas.openxmlformats.org/drawingml/2006/table">
            <a:tbl>
              <a:tblPr firstRow="1" firstCol="1" bandRow="1">
                <a:tableStyleId>{B301B821-A1FF-4177-AEE7-76D212191A09}</a:tableStyleId>
              </a:tblPr>
              <a:tblGrid>
                <a:gridCol w="1577788">
                  <a:extLst>
                    <a:ext uri="{9D8B030D-6E8A-4147-A177-3AD203B41FA5}">
                      <a16:colId xmlns:a16="http://schemas.microsoft.com/office/drawing/2014/main" val="1765360154"/>
                    </a:ext>
                  </a:extLst>
                </a:gridCol>
                <a:gridCol w="6072468">
                  <a:extLst>
                    <a:ext uri="{9D8B030D-6E8A-4147-A177-3AD203B41FA5}">
                      <a16:colId xmlns:a16="http://schemas.microsoft.com/office/drawing/2014/main" val="4181762536"/>
                    </a:ext>
                  </a:extLst>
                </a:gridCol>
              </a:tblGrid>
              <a:tr h="399104">
                <a:tc>
                  <a:txBody>
                    <a:bodyPr/>
                    <a:lstStyle/>
                    <a:p>
                      <a:pPr marL="0" marR="0" algn="ctr">
                        <a:lnSpc>
                          <a:spcPct val="120000"/>
                        </a:lnSpc>
                        <a:spcBef>
                          <a:spcPts val="200"/>
                        </a:spcBef>
                        <a:spcAft>
                          <a:spcPts val="200"/>
                        </a:spcAft>
                      </a:pPr>
                      <a:r>
                        <a:rPr lang="en-US" sz="2400" dirty="0">
                          <a:effectLst/>
                          <a:latin typeface="Century Gothic" panose="020B0502020202020204" pitchFamily="34" charset="0"/>
                          <a:cs typeface="Segoe UI" panose="020B0502040204020203" pitchFamily="34" charset="0"/>
                        </a:rPr>
                        <a:t>Time</a:t>
                      </a:r>
                      <a:endParaRPr lang="en-US" sz="2400" b="0" dirty="0">
                        <a:solidFill>
                          <a:srgbClr val="FFFFFF"/>
                        </a:solidFill>
                        <a:effectLst/>
                        <a:latin typeface="Century Gothic" panose="020B0502020202020204" pitchFamily="34" charset="0"/>
                        <a:ea typeface="Times New Roman" panose="02020603050405020304" pitchFamily="18" charset="0"/>
                        <a:cs typeface="Segoe UI" panose="020B0502040204020203" pitchFamily="34" charset="0"/>
                      </a:endParaRPr>
                    </a:p>
                  </a:txBody>
                  <a:tcPr marL="68580" marR="68580" marT="0" marB="0"/>
                </a:tc>
                <a:tc>
                  <a:txBody>
                    <a:bodyPr/>
                    <a:lstStyle/>
                    <a:p>
                      <a:pPr marL="0" marR="0" algn="ctr">
                        <a:lnSpc>
                          <a:spcPct val="120000"/>
                        </a:lnSpc>
                        <a:spcBef>
                          <a:spcPts val="200"/>
                        </a:spcBef>
                        <a:spcAft>
                          <a:spcPts val="200"/>
                        </a:spcAft>
                      </a:pPr>
                      <a:r>
                        <a:rPr lang="en-US" sz="2400" dirty="0">
                          <a:effectLst/>
                          <a:latin typeface="Century Gothic" panose="020B0502020202020204" pitchFamily="34" charset="0"/>
                          <a:cs typeface="Segoe UI" panose="020B0502040204020203" pitchFamily="34" charset="0"/>
                        </a:rPr>
                        <a:t>Activity</a:t>
                      </a:r>
                      <a:endParaRPr lang="en-US" sz="2400" b="0" dirty="0">
                        <a:solidFill>
                          <a:srgbClr val="FFFFFF"/>
                        </a:solidFill>
                        <a:effectLst/>
                        <a:latin typeface="Century Gothic" panose="020B0502020202020204" pitchFamily="34" charset="0"/>
                        <a:ea typeface="Times New Roman" panose="02020603050405020304" pitchFamily="18" charset="0"/>
                        <a:cs typeface="Segoe UI" panose="020B0502040204020203" pitchFamily="34" charset="0"/>
                      </a:endParaRPr>
                    </a:p>
                  </a:txBody>
                  <a:tcPr marL="68580" marR="68580" marT="0" marB="0"/>
                </a:tc>
                <a:extLst>
                  <a:ext uri="{0D108BD9-81ED-4DB2-BD59-A6C34878D82A}">
                    <a16:rowId xmlns:a16="http://schemas.microsoft.com/office/drawing/2014/main" val="3154189895"/>
                  </a:ext>
                </a:extLst>
              </a:tr>
              <a:tr h="696095">
                <a:tc>
                  <a:txBody>
                    <a:bodyPr/>
                    <a:lstStyle/>
                    <a:p>
                      <a:pPr marL="0" marR="0">
                        <a:lnSpc>
                          <a:spcPct val="120000"/>
                        </a:lnSpc>
                        <a:spcBef>
                          <a:spcPts val="300"/>
                        </a:spcBef>
                        <a:spcAft>
                          <a:spcPts val="100"/>
                        </a:spcAft>
                      </a:pPr>
                      <a:r>
                        <a:rPr lang="en-US" sz="2200" dirty="0">
                          <a:effectLst/>
                          <a:latin typeface="Century Gothic" panose="020B0502020202020204" pitchFamily="34" charset="0"/>
                          <a:cs typeface="Segoe UI" panose="020B0502040204020203" pitchFamily="34" charset="0"/>
                        </a:rPr>
                        <a:t>12:15 p.m.</a:t>
                      </a:r>
                      <a:endParaRPr lang="en-US" sz="2200" b="0" dirty="0">
                        <a:solidFill>
                          <a:srgbClr val="00456A"/>
                        </a:solidFill>
                        <a:effectLst/>
                        <a:latin typeface="Century Gothic" panose="020B0502020202020204" pitchFamily="34" charset="0"/>
                        <a:ea typeface="Times New Roman" panose="02020603050405020304" pitchFamily="18" charset="0"/>
                        <a:cs typeface="Segoe UI" panose="020B0502040204020203" pitchFamily="34" charset="0"/>
                      </a:endParaRPr>
                    </a:p>
                  </a:txBody>
                  <a:tcPr marL="68580" marR="68580" marT="0" marB="0"/>
                </a:tc>
                <a:tc>
                  <a:txBody>
                    <a:bodyPr/>
                    <a:lstStyle/>
                    <a:p>
                      <a:pPr marL="0" marR="0">
                        <a:lnSpc>
                          <a:spcPct val="120000"/>
                        </a:lnSpc>
                        <a:spcBef>
                          <a:spcPts val="300"/>
                        </a:spcBef>
                        <a:spcAft>
                          <a:spcPts val="100"/>
                        </a:spcAft>
                      </a:pPr>
                      <a:r>
                        <a:rPr lang="en-US" sz="2200" dirty="0">
                          <a:effectLst/>
                          <a:latin typeface="Century Gothic" panose="020B0502020202020204" pitchFamily="34" charset="0"/>
                          <a:cs typeface="Segoe UI" panose="020B0502040204020203" pitchFamily="34" charset="0"/>
                        </a:rPr>
                        <a:t>Module 1: Response to Recovery Transition and Immediate Recovery Actions</a:t>
                      </a:r>
                      <a:endParaRPr lang="en-US" sz="2200" dirty="0">
                        <a:solidFill>
                          <a:srgbClr val="00456A"/>
                        </a:solidFill>
                        <a:effectLst/>
                        <a:latin typeface="Century Gothic" panose="020B0502020202020204" pitchFamily="34" charset="0"/>
                        <a:ea typeface="Times New Roman" panose="02020603050405020304" pitchFamily="18" charset="0"/>
                        <a:cs typeface="Segoe UI" panose="020B0502040204020203" pitchFamily="34" charset="0"/>
                      </a:endParaRPr>
                    </a:p>
                  </a:txBody>
                  <a:tcPr marL="68580" marR="68580" marT="0" marB="0"/>
                </a:tc>
                <a:extLst>
                  <a:ext uri="{0D108BD9-81ED-4DB2-BD59-A6C34878D82A}">
                    <a16:rowId xmlns:a16="http://schemas.microsoft.com/office/drawing/2014/main" val="554395435"/>
                  </a:ext>
                </a:extLst>
              </a:tr>
              <a:tr h="399104">
                <a:tc>
                  <a:txBody>
                    <a:bodyPr/>
                    <a:lstStyle/>
                    <a:p>
                      <a:pPr marL="0" marR="0">
                        <a:lnSpc>
                          <a:spcPct val="120000"/>
                        </a:lnSpc>
                        <a:spcBef>
                          <a:spcPts val="300"/>
                        </a:spcBef>
                        <a:spcAft>
                          <a:spcPts val="100"/>
                        </a:spcAft>
                      </a:pPr>
                      <a:r>
                        <a:rPr lang="en-US" sz="2200" dirty="0">
                          <a:effectLst/>
                          <a:latin typeface="Century Gothic" panose="020B0502020202020204" pitchFamily="34" charset="0"/>
                          <a:cs typeface="Segoe UI" panose="020B0502040204020203" pitchFamily="34" charset="0"/>
                        </a:rPr>
                        <a:t>1:40 p.m.</a:t>
                      </a:r>
                      <a:endParaRPr lang="en-US" sz="2200" b="0" dirty="0">
                        <a:solidFill>
                          <a:srgbClr val="00456A"/>
                        </a:solidFill>
                        <a:effectLst/>
                        <a:latin typeface="Century Gothic" panose="020B0502020202020204" pitchFamily="34" charset="0"/>
                        <a:ea typeface="Times New Roman" panose="02020603050405020304" pitchFamily="18" charset="0"/>
                        <a:cs typeface="Segoe UI" panose="020B0502040204020203" pitchFamily="34" charset="0"/>
                      </a:endParaRPr>
                    </a:p>
                  </a:txBody>
                  <a:tcPr marL="68580" marR="68580" marT="0" marB="0"/>
                </a:tc>
                <a:tc>
                  <a:txBody>
                    <a:bodyPr/>
                    <a:lstStyle/>
                    <a:p>
                      <a:pPr marL="0" marR="0">
                        <a:lnSpc>
                          <a:spcPct val="120000"/>
                        </a:lnSpc>
                        <a:spcBef>
                          <a:spcPts val="300"/>
                        </a:spcBef>
                        <a:spcAft>
                          <a:spcPts val="100"/>
                        </a:spcAft>
                      </a:pPr>
                      <a:r>
                        <a:rPr lang="en-US" sz="2200" dirty="0">
                          <a:effectLst/>
                          <a:latin typeface="Century Gothic" panose="020B0502020202020204" pitchFamily="34" charset="0"/>
                          <a:cs typeface="Segoe UI" panose="020B0502040204020203" pitchFamily="34" charset="0"/>
                        </a:rPr>
                        <a:t>Module 2: Short-term Recovery</a:t>
                      </a:r>
                      <a:endParaRPr lang="en-US" sz="2200" dirty="0">
                        <a:solidFill>
                          <a:srgbClr val="00456A"/>
                        </a:solidFill>
                        <a:effectLst/>
                        <a:latin typeface="Century Gothic" panose="020B0502020202020204" pitchFamily="34" charset="0"/>
                        <a:ea typeface="Times New Roman" panose="02020603050405020304" pitchFamily="18" charset="0"/>
                        <a:cs typeface="Segoe UI" panose="020B0502040204020203" pitchFamily="34" charset="0"/>
                      </a:endParaRPr>
                    </a:p>
                  </a:txBody>
                  <a:tcPr marL="68580" marR="68580" marT="0" marB="0"/>
                </a:tc>
                <a:extLst>
                  <a:ext uri="{0D108BD9-81ED-4DB2-BD59-A6C34878D82A}">
                    <a16:rowId xmlns:a16="http://schemas.microsoft.com/office/drawing/2014/main" val="2105414885"/>
                  </a:ext>
                </a:extLst>
              </a:tr>
              <a:tr h="399104">
                <a:tc>
                  <a:txBody>
                    <a:bodyPr/>
                    <a:lstStyle/>
                    <a:p>
                      <a:pPr marL="0" marR="0">
                        <a:lnSpc>
                          <a:spcPct val="120000"/>
                        </a:lnSpc>
                        <a:spcBef>
                          <a:spcPts val="300"/>
                        </a:spcBef>
                        <a:spcAft>
                          <a:spcPts val="100"/>
                        </a:spcAft>
                      </a:pPr>
                      <a:r>
                        <a:rPr lang="en-US" sz="2200" dirty="0">
                          <a:effectLst/>
                          <a:latin typeface="Century Gothic" panose="020B0502020202020204" pitchFamily="34" charset="0"/>
                          <a:cs typeface="Segoe UI" panose="020B0502040204020203" pitchFamily="34" charset="0"/>
                        </a:rPr>
                        <a:t>2:50 p.m.</a:t>
                      </a:r>
                      <a:endParaRPr lang="en-US" sz="2200" b="0" dirty="0">
                        <a:solidFill>
                          <a:srgbClr val="00456A"/>
                        </a:solidFill>
                        <a:effectLst/>
                        <a:latin typeface="Century Gothic" panose="020B0502020202020204" pitchFamily="34" charset="0"/>
                        <a:ea typeface="Times New Roman" panose="02020603050405020304" pitchFamily="18" charset="0"/>
                        <a:cs typeface="Segoe UI" panose="020B0502040204020203" pitchFamily="34" charset="0"/>
                      </a:endParaRPr>
                    </a:p>
                  </a:txBody>
                  <a:tcPr marL="68580" marR="68580" marT="0" marB="0"/>
                </a:tc>
                <a:tc>
                  <a:txBody>
                    <a:bodyPr/>
                    <a:lstStyle/>
                    <a:p>
                      <a:pPr marL="0" marR="0">
                        <a:lnSpc>
                          <a:spcPct val="120000"/>
                        </a:lnSpc>
                        <a:spcBef>
                          <a:spcPts val="300"/>
                        </a:spcBef>
                        <a:spcAft>
                          <a:spcPts val="100"/>
                        </a:spcAft>
                      </a:pPr>
                      <a:r>
                        <a:rPr lang="en-US" sz="2200" dirty="0">
                          <a:effectLst/>
                          <a:latin typeface="Century Gothic" panose="020B0502020202020204" pitchFamily="34" charset="0"/>
                          <a:cs typeface="Segoe UI" panose="020B0502040204020203" pitchFamily="34" charset="0"/>
                        </a:rPr>
                        <a:t>Module 3: Long-term Recovery</a:t>
                      </a:r>
                      <a:endParaRPr lang="en-US" sz="2200" dirty="0">
                        <a:solidFill>
                          <a:srgbClr val="00456A"/>
                        </a:solidFill>
                        <a:effectLst/>
                        <a:latin typeface="Century Gothic" panose="020B0502020202020204" pitchFamily="34" charset="0"/>
                        <a:ea typeface="Times New Roman" panose="02020603050405020304" pitchFamily="18" charset="0"/>
                        <a:cs typeface="Segoe UI" panose="020B0502040204020203" pitchFamily="34" charset="0"/>
                      </a:endParaRPr>
                    </a:p>
                  </a:txBody>
                  <a:tcPr marL="68580" marR="68580" marT="0" marB="0"/>
                </a:tc>
                <a:extLst>
                  <a:ext uri="{0D108BD9-81ED-4DB2-BD59-A6C34878D82A}">
                    <a16:rowId xmlns:a16="http://schemas.microsoft.com/office/drawing/2014/main" val="1907231325"/>
                  </a:ext>
                </a:extLst>
              </a:tr>
              <a:tr h="399104">
                <a:tc>
                  <a:txBody>
                    <a:bodyPr/>
                    <a:lstStyle/>
                    <a:p>
                      <a:pPr marL="0" marR="0">
                        <a:lnSpc>
                          <a:spcPct val="120000"/>
                        </a:lnSpc>
                        <a:spcBef>
                          <a:spcPts val="300"/>
                        </a:spcBef>
                        <a:spcAft>
                          <a:spcPts val="100"/>
                        </a:spcAft>
                      </a:pPr>
                      <a:r>
                        <a:rPr lang="en-US" sz="2200" dirty="0">
                          <a:effectLst/>
                          <a:latin typeface="Century Gothic" panose="020B0502020202020204" pitchFamily="34" charset="0"/>
                          <a:cs typeface="Segoe UI" panose="020B0502040204020203" pitchFamily="34" charset="0"/>
                        </a:rPr>
                        <a:t>4:00 p.m.</a:t>
                      </a:r>
                      <a:endParaRPr lang="en-US" sz="2200" b="0" dirty="0">
                        <a:solidFill>
                          <a:srgbClr val="00456A"/>
                        </a:solidFill>
                        <a:effectLst/>
                        <a:latin typeface="Century Gothic" panose="020B0502020202020204" pitchFamily="34" charset="0"/>
                        <a:ea typeface="Times New Roman" panose="02020603050405020304" pitchFamily="18" charset="0"/>
                        <a:cs typeface="Segoe UI" panose="020B0502040204020203" pitchFamily="34" charset="0"/>
                      </a:endParaRPr>
                    </a:p>
                  </a:txBody>
                  <a:tcPr marL="68580" marR="68580" marT="0" marB="0"/>
                </a:tc>
                <a:tc>
                  <a:txBody>
                    <a:bodyPr/>
                    <a:lstStyle/>
                    <a:p>
                      <a:pPr marL="0" marR="0">
                        <a:lnSpc>
                          <a:spcPct val="120000"/>
                        </a:lnSpc>
                        <a:spcBef>
                          <a:spcPts val="300"/>
                        </a:spcBef>
                        <a:spcAft>
                          <a:spcPts val="100"/>
                        </a:spcAft>
                      </a:pPr>
                      <a:r>
                        <a:rPr lang="en-US" sz="2200" dirty="0">
                          <a:effectLst/>
                          <a:latin typeface="Century Gothic" panose="020B0502020202020204" pitchFamily="34" charset="0"/>
                          <a:cs typeface="Segoe UI" panose="020B0502040204020203" pitchFamily="34" charset="0"/>
                        </a:rPr>
                        <a:t>Hot Wash </a:t>
                      </a:r>
                      <a:endParaRPr lang="en-US" sz="2200" dirty="0">
                        <a:solidFill>
                          <a:srgbClr val="00456A"/>
                        </a:solidFill>
                        <a:effectLst/>
                        <a:latin typeface="Century Gothic" panose="020B0502020202020204" pitchFamily="34" charset="0"/>
                        <a:ea typeface="Times New Roman" panose="02020603050405020304" pitchFamily="18" charset="0"/>
                        <a:cs typeface="Segoe UI" panose="020B0502040204020203" pitchFamily="34" charset="0"/>
                      </a:endParaRPr>
                    </a:p>
                  </a:txBody>
                  <a:tcPr marL="68580" marR="68580" marT="0" marB="0"/>
                </a:tc>
                <a:extLst>
                  <a:ext uri="{0D108BD9-81ED-4DB2-BD59-A6C34878D82A}">
                    <a16:rowId xmlns:a16="http://schemas.microsoft.com/office/drawing/2014/main" val="627438068"/>
                  </a:ext>
                </a:extLst>
              </a:tr>
              <a:tr h="399104">
                <a:tc>
                  <a:txBody>
                    <a:bodyPr/>
                    <a:lstStyle/>
                    <a:p>
                      <a:pPr marL="0" marR="0">
                        <a:lnSpc>
                          <a:spcPct val="120000"/>
                        </a:lnSpc>
                        <a:spcBef>
                          <a:spcPts val="300"/>
                        </a:spcBef>
                        <a:spcAft>
                          <a:spcPts val="100"/>
                        </a:spcAft>
                      </a:pPr>
                      <a:r>
                        <a:rPr lang="en-US" sz="2200" dirty="0">
                          <a:effectLst/>
                          <a:latin typeface="Century Gothic" panose="020B0502020202020204" pitchFamily="34" charset="0"/>
                          <a:cs typeface="Segoe UI" panose="020B0502040204020203" pitchFamily="34" charset="0"/>
                        </a:rPr>
                        <a:t>4:15 p.m. </a:t>
                      </a:r>
                      <a:endParaRPr lang="en-US" sz="2200" b="0" dirty="0">
                        <a:solidFill>
                          <a:srgbClr val="00456A"/>
                        </a:solidFill>
                        <a:effectLst/>
                        <a:latin typeface="Century Gothic" panose="020B0502020202020204" pitchFamily="34" charset="0"/>
                        <a:ea typeface="Times New Roman" panose="02020603050405020304" pitchFamily="18" charset="0"/>
                        <a:cs typeface="Segoe UI" panose="020B0502040204020203" pitchFamily="34" charset="0"/>
                      </a:endParaRPr>
                    </a:p>
                  </a:txBody>
                  <a:tcPr marL="68580" marR="68580" marT="0" marB="0"/>
                </a:tc>
                <a:tc>
                  <a:txBody>
                    <a:bodyPr/>
                    <a:lstStyle/>
                    <a:p>
                      <a:pPr marL="0" marR="0">
                        <a:lnSpc>
                          <a:spcPct val="120000"/>
                        </a:lnSpc>
                        <a:spcBef>
                          <a:spcPts val="300"/>
                        </a:spcBef>
                        <a:spcAft>
                          <a:spcPts val="100"/>
                        </a:spcAft>
                      </a:pPr>
                      <a:r>
                        <a:rPr lang="en-US" sz="2200" dirty="0">
                          <a:effectLst/>
                          <a:latin typeface="Century Gothic" panose="020B0502020202020204" pitchFamily="34" charset="0"/>
                          <a:cs typeface="Segoe UI" panose="020B0502040204020203" pitchFamily="34" charset="0"/>
                        </a:rPr>
                        <a:t>Adjourn</a:t>
                      </a:r>
                      <a:endParaRPr lang="en-US" sz="2200" dirty="0">
                        <a:solidFill>
                          <a:srgbClr val="00456A"/>
                        </a:solidFill>
                        <a:effectLst/>
                        <a:latin typeface="Century Gothic" panose="020B0502020202020204" pitchFamily="34" charset="0"/>
                        <a:ea typeface="Times New Roman" panose="02020603050405020304" pitchFamily="18" charset="0"/>
                        <a:cs typeface="Segoe UI" panose="020B0502040204020203" pitchFamily="34" charset="0"/>
                      </a:endParaRPr>
                    </a:p>
                  </a:txBody>
                  <a:tcPr marL="68580" marR="68580" marT="0" marB="0"/>
                </a:tc>
                <a:extLst>
                  <a:ext uri="{0D108BD9-81ED-4DB2-BD59-A6C34878D82A}">
                    <a16:rowId xmlns:a16="http://schemas.microsoft.com/office/drawing/2014/main" val="4237911799"/>
                  </a:ext>
                </a:extLst>
              </a:tr>
            </a:tbl>
          </a:graphicData>
        </a:graphic>
      </p:graphicFrame>
    </p:spTree>
    <p:extLst>
      <p:ext uri="{BB962C8B-B14F-4D97-AF65-F5344CB8AC3E}">
        <p14:creationId xmlns:p14="http://schemas.microsoft.com/office/powerpoint/2010/main" val="592902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B32928A-534E-4999-B17F-969D04CCD4D3}"/>
              </a:ext>
            </a:extLst>
          </p:cNvPr>
          <p:cNvSpPr>
            <a:spLocks noGrp="1"/>
          </p:cNvSpPr>
          <p:nvPr>
            <p:ph type="ctrTitle"/>
          </p:nvPr>
        </p:nvSpPr>
        <p:spPr>
          <a:xfrm>
            <a:off x="895350" y="2867582"/>
            <a:ext cx="7353300" cy="2070177"/>
          </a:xfrm>
        </p:spPr>
        <p:txBody>
          <a:bodyPr/>
          <a:lstStyle/>
          <a:p>
            <a:r>
              <a:rPr lang="en-US" dirty="0"/>
              <a:t>Module 1: Response to Recovery Transition and Immediate Recovery Actions</a:t>
            </a:r>
          </a:p>
        </p:txBody>
      </p:sp>
    </p:spTree>
    <p:extLst>
      <p:ext uri="{BB962C8B-B14F-4D97-AF65-F5344CB8AC3E}">
        <p14:creationId xmlns:p14="http://schemas.microsoft.com/office/powerpoint/2010/main" val="1492668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457200" y="624621"/>
            <a:ext cx="8439150" cy="827867"/>
          </a:xfrm>
        </p:spPr>
        <p:txBody>
          <a:bodyPr vert="horz" lIns="91440" tIns="45720" rIns="91440" bIns="45720" rtlCol="0" anchor="ctr">
            <a:noAutofit/>
          </a:bodyPr>
          <a:lstStyle/>
          <a:p>
            <a:pPr algn="l">
              <a:lnSpc>
                <a:spcPct val="90000"/>
              </a:lnSpc>
            </a:pPr>
            <a:r>
              <a:rPr lang="en-US" sz="3200" dirty="0"/>
              <a:t>Friday, Jan. 10</a:t>
            </a:r>
            <a:br>
              <a:rPr lang="en-US" sz="3200" dirty="0"/>
            </a:br>
            <a:r>
              <a:rPr lang="en-US" sz="3200" b="0" dirty="0"/>
              <a:t>12:30 A.M. </a:t>
            </a:r>
            <a:r>
              <a:rPr lang="en-US" sz="3200" dirty="0"/>
              <a:t>0 Hours</a:t>
            </a:r>
            <a:endParaRPr lang="en-US" sz="3200" b="0" dirty="0"/>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vert="horz" lIns="91440" tIns="45720" rIns="91440" bIns="45720" rtlCol="0" anchor="ctr">
            <a:normAutofit/>
          </a:bodyPr>
          <a:lstStyle/>
          <a:p>
            <a:pPr fontAlgn="auto">
              <a:spcBef>
                <a:spcPts val="0"/>
              </a:spcBef>
              <a:spcAft>
                <a:spcPts val="600"/>
              </a:spcAft>
              <a:defRPr/>
            </a:pPr>
            <a:fld id="{ACCCA36D-925E-472C-AAC6-5045E5626F6B}" type="slidenum">
              <a:rPr lang="en-US" sz="1200">
                <a:solidFill>
                  <a:srgbClr val="FFFFFF"/>
                </a:solidFill>
                <a:latin typeface="Calibri" panose="020F0502020204030204"/>
                <a:cs typeface="+mn-cs"/>
              </a:rPr>
              <a:pPr fontAlgn="auto">
                <a:spcBef>
                  <a:spcPts val="0"/>
                </a:spcBef>
                <a:spcAft>
                  <a:spcPts val="600"/>
                </a:spcAft>
                <a:defRPr/>
              </a:pPr>
              <a:t>14</a:t>
            </a:fld>
            <a:endParaRPr lang="en-US" sz="1200" dirty="0">
              <a:solidFill>
                <a:srgbClr val="FFFFFF"/>
              </a:solidFill>
              <a:latin typeface="Calibri" panose="020F0502020204030204"/>
              <a:cs typeface="+mn-cs"/>
            </a:endParaRPr>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57199" y="1772529"/>
            <a:ext cx="3691468" cy="4154446"/>
          </a:xfrm>
        </p:spPr>
        <p:txBody>
          <a:bodyPr vert="horz" lIns="91440" tIns="45720" rIns="91440" bIns="45720" rtlCol="0">
            <a:normAutofit/>
          </a:bodyPr>
          <a:lstStyle/>
          <a:p>
            <a:pPr indent="-228600">
              <a:lnSpc>
                <a:spcPct val="90000"/>
              </a:lnSpc>
              <a:buFont typeface="Arial" panose="020B0604020202020204" pitchFamily="34" charset="0"/>
              <a:buChar char="•"/>
            </a:pPr>
            <a:r>
              <a:rPr lang="en-US" dirty="0">
                <a:solidFill>
                  <a:schemeClr val="tx1">
                    <a:lumMod val="50000"/>
                    <a:lumOff val="50000"/>
                  </a:schemeClr>
                </a:solidFill>
                <a:cs typeface="Segoe UI" panose="020B0502040204020203" pitchFamily="34" charset="0"/>
              </a:rPr>
              <a:t>Rare tornado outbreak</a:t>
            </a:r>
          </a:p>
          <a:p>
            <a:pPr indent="-228600">
              <a:lnSpc>
                <a:spcPct val="90000"/>
              </a:lnSpc>
              <a:buFont typeface="Arial" panose="020B0604020202020204" pitchFamily="34" charset="0"/>
              <a:buChar char="•"/>
            </a:pPr>
            <a:r>
              <a:rPr lang="en-US" dirty="0">
                <a:solidFill>
                  <a:schemeClr val="tx1">
                    <a:lumMod val="50000"/>
                    <a:lumOff val="50000"/>
                  </a:schemeClr>
                </a:solidFill>
                <a:cs typeface="Segoe UI" panose="020B0502040204020203" pitchFamily="34" charset="0"/>
              </a:rPr>
              <a:t>Storm Prediction Center warned of possible severe weather</a:t>
            </a:r>
          </a:p>
          <a:p>
            <a:pPr indent="-228600">
              <a:lnSpc>
                <a:spcPct val="90000"/>
              </a:lnSpc>
              <a:buFont typeface="Arial" panose="020B0604020202020204" pitchFamily="34" charset="0"/>
              <a:buChar char="•"/>
            </a:pPr>
            <a:r>
              <a:rPr lang="en-US" dirty="0">
                <a:solidFill>
                  <a:schemeClr val="tx1">
                    <a:lumMod val="50000"/>
                    <a:lumOff val="50000"/>
                  </a:schemeClr>
                </a:solidFill>
                <a:cs typeface="Segoe UI" panose="020B0502040204020203" pitchFamily="34" charset="0"/>
              </a:rPr>
              <a:t>From midnight to 2 a.m., numerous counties received tornado warnings</a:t>
            </a:r>
          </a:p>
          <a:p>
            <a:pPr marL="0" indent="-228600">
              <a:lnSpc>
                <a:spcPct val="90000"/>
              </a:lnSpc>
              <a:buFont typeface="Arial" panose="020B0604020202020204" pitchFamily="34" charset="0"/>
              <a:buChar char="•"/>
            </a:pPr>
            <a:endParaRPr lang="en-US" sz="1700" dirty="0">
              <a:solidFill>
                <a:schemeClr val="tx1"/>
              </a:solidFill>
              <a:latin typeface="+mn-lt"/>
              <a:cs typeface="+mn-cs"/>
            </a:endParaRPr>
          </a:p>
        </p:txBody>
      </p:sp>
      <p:pic>
        <p:nvPicPr>
          <p:cNvPr id="27" name="Picture 26">
            <a:extLst>
              <a:ext uri="{FF2B5EF4-FFF2-40B4-BE49-F238E27FC236}">
                <a16:creationId xmlns:a16="http://schemas.microsoft.com/office/drawing/2014/main" id="{63D542C0-FA22-4734-BE11-86C66B038A7A}"/>
              </a:ext>
            </a:extLst>
          </p:cNvPr>
          <p:cNvPicPr/>
          <p:nvPr/>
        </p:nvPicPr>
        <p:blipFill rotWithShape="1">
          <a:blip r:embed="rId3" cstate="print">
            <a:extLst>
              <a:ext uri="{28A0092B-C50C-407E-A947-70E740481C1C}">
                <a14:useLocalDpi xmlns:a14="http://schemas.microsoft.com/office/drawing/2010/main" val="0"/>
              </a:ext>
            </a:extLst>
          </a:blip>
          <a:srcRect b="-2"/>
          <a:stretch/>
        </p:blipFill>
        <p:spPr bwMode="auto">
          <a:xfrm>
            <a:off x="4567959" y="10"/>
            <a:ext cx="4576040" cy="6857990"/>
          </a:xfrm>
          <a:prstGeom prst="rect">
            <a:avLst/>
          </a:prstGeom>
          <a:noFill/>
          <a:effectLst/>
        </p:spPr>
      </p:pic>
    </p:spTree>
    <p:extLst>
      <p:ext uri="{BB962C8B-B14F-4D97-AF65-F5344CB8AC3E}">
        <p14:creationId xmlns:p14="http://schemas.microsoft.com/office/powerpoint/2010/main" val="1777577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CA7E1-C9AF-4220-B798-EA76D9F50FA1}"/>
              </a:ext>
            </a:extLst>
          </p:cNvPr>
          <p:cNvSpPr>
            <a:spLocks noGrp="1"/>
          </p:cNvSpPr>
          <p:nvPr>
            <p:ph type="title"/>
          </p:nvPr>
        </p:nvSpPr>
        <p:spPr>
          <a:xfrm>
            <a:off x="457200" y="168276"/>
            <a:ext cx="8439150" cy="708022"/>
          </a:xfrm>
        </p:spPr>
        <p:txBody>
          <a:bodyPr>
            <a:normAutofit/>
          </a:bodyPr>
          <a:lstStyle/>
          <a:p>
            <a:r>
              <a:rPr lang="en-US" dirty="0"/>
              <a:t>TORNADO PATHS</a:t>
            </a:r>
          </a:p>
        </p:txBody>
      </p:sp>
      <p:sp>
        <p:nvSpPr>
          <p:cNvPr id="3" name="Slide Number Placeholder 2">
            <a:extLst>
              <a:ext uri="{FF2B5EF4-FFF2-40B4-BE49-F238E27FC236}">
                <a16:creationId xmlns:a16="http://schemas.microsoft.com/office/drawing/2014/main" id="{C6FF7452-EF46-4D1F-A2A0-998AB06EDC42}"/>
              </a:ext>
            </a:extLst>
          </p:cNvPr>
          <p:cNvSpPr>
            <a:spLocks noGrp="1"/>
          </p:cNvSpPr>
          <p:nvPr>
            <p:ph type="sldNum" sz="quarter" idx="4"/>
          </p:nvPr>
        </p:nvSpPr>
        <p:spPr/>
        <p:txBody>
          <a:bodyPr/>
          <a:lstStyle/>
          <a:p>
            <a:pPr>
              <a:defRPr/>
            </a:pPr>
            <a:fld id="{ACCCA36D-925E-472C-AAC6-5045E5626F6B}" type="slidenum">
              <a:rPr lang="en-US" smtClean="0"/>
              <a:pPr>
                <a:defRPr/>
              </a:pPr>
              <a:t>15</a:t>
            </a:fld>
            <a:endParaRPr lang="en-US" dirty="0"/>
          </a:p>
        </p:txBody>
      </p:sp>
      <p:pic>
        <p:nvPicPr>
          <p:cNvPr id="6" name="Content Placeholder 5">
            <a:extLst>
              <a:ext uri="{FF2B5EF4-FFF2-40B4-BE49-F238E27FC236}">
                <a16:creationId xmlns:a16="http://schemas.microsoft.com/office/drawing/2014/main" id="{94E7ECDC-4487-4036-A50E-B7081D1CDD99}"/>
              </a:ext>
            </a:extLst>
          </p:cNvPr>
          <p:cNvPicPr>
            <a:picLocks noGrp="1" noChangeAspect="1"/>
          </p:cNvPicPr>
          <p:nvPr>
            <p:ph sz="quarter" idx="11"/>
          </p:nvPr>
        </p:nvPicPr>
        <p:blipFill rotWithShape="1">
          <a:blip r:embed="rId2" cstate="print">
            <a:extLst>
              <a:ext uri="{28A0092B-C50C-407E-A947-70E740481C1C}">
                <a14:useLocalDpi xmlns:a14="http://schemas.microsoft.com/office/drawing/2010/main" val="0"/>
              </a:ext>
            </a:extLst>
          </a:blip>
          <a:srcRect/>
          <a:stretch/>
        </p:blipFill>
        <p:spPr>
          <a:xfrm>
            <a:off x="457200" y="876297"/>
            <a:ext cx="7379691" cy="5280028"/>
          </a:xfrm>
        </p:spPr>
      </p:pic>
      <p:pic>
        <p:nvPicPr>
          <p:cNvPr id="7" name="Content Placeholder 5">
            <a:extLst>
              <a:ext uri="{FF2B5EF4-FFF2-40B4-BE49-F238E27FC236}">
                <a16:creationId xmlns:a16="http://schemas.microsoft.com/office/drawing/2014/main" id="{B190882E-3A90-43CD-A1AE-E48EB2215A2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836890" y="5046403"/>
            <a:ext cx="1059460" cy="1643322"/>
          </a:xfrm>
          <a:prstGeom prst="rect">
            <a:avLst/>
          </a:prstGeom>
        </p:spPr>
      </p:pic>
    </p:spTree>
    <p:extLst>
      <p:ext uri="{BB962C8B-B14F-4D97-AF65-F5344CB8AC3E}">
        <p14:creationId xmlns:p14="http://schemas.microsoft.com/office/powerpoint/2010/main" val="431887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457199" y="359525"/>
            <a:ext cx="3951936" cy="1143000"/>
          </a:xfrm>
        </p:spPr>
        <p:txBody>
          <a:bodyPr vert="horz" lIns="91440" tIns="45720" rIns="91440" bIns="45720" rtlCol="0" anchor="ctr">
            <a:noAutofit/>
          </a:bodyPr>
          <a:lstStyle/>
          <a:p>
            <a:pPr algn="l">
              <a:lnSpc>
                <a:spcPct val="90000"/>
              </a:lnSpc>
            </a:pPr>
            <a:r>
              <a:rPr lang="en-US" sz="3600" dirty="0">
                <a:solidFill>
                  <a:schemeClr val="tx2"/>
                </a:solidFill>
              </a:rPr>
              <a:t>Friday, Jan. 10 </a:t>
            </a:r>
            <a:r>
              <a:rPr lang="en-US" sz="3200" b="0" dirty="0">
                <a:solidFill>
                  <a:schemeClr val="tx2"/>
                </a:solidFill>
              </a:rPr>
              <a:t>7:00 A.M. </a:t>
            </a:r>
            <a:br>
              <a:rPr lang="en-US" sz="3200" b="0" dirty="0">
                <a:solidFill>
                  <a:schemeClr val="tx2"/>
                </a:solidFill>
              </a:rPr>
            </a:br>
            <a:r>
              <a:rPr lang="en-US" sz="3200" b="0" dirty="0">
                <a:solidFill>
                  <a:schemeClr val="tx2"/>
                </a:solidFill>
              </a:rPr>
              <a:t>+6.5 Hours</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vert="horz" lIns="91440" tIns="45720" rIns="91440" bIns="45720" rtlCol="0" anchor="ctr">
            <a:normAutofit/>
          </a:bodyPr>
          <a:lstStyle/>
          <a:p>
            <a:pPr algn="r" fontAlgn="auto">
              <a:spcBef>
                <a:spcPts val="0"/>
              </a:spcBef>
              <a:spcAft>
                <a:spcPts val="600"/>
              </a:spcAft>
              <a:defRPr/>
            </a:pPr>
            <a:fld id="{ACCCA36D-925E-472C-AAC6-5045E5626F6B}" type="slidenum">
              <a:rPr lang="en-US" sz="1200">
                <a:solidFill>
                  <a:prstClr val="black">
                    <a:tint val="75000"/>
                  </a:prstClr>
                </a:solidFill>
                <a:latin typeface="Calibri" panose="020F0502020204030204"/>
                <a:cs typeface="+mn-cs"/>
              </a:rPr>
              <a:pPr algn="r" fontAlgn="auto">
                <a:spcBef>
                  <a:spcPts val="0"/>
                </a:spcBef>
                <a:spcAft>
                  <a:spcPts val="600"/>
                </a:spcAft>
                <a:defRPr/>
              </a:pPr>
              <a:t>16</a:t>
            </a:fld>
            <a:endParaRPr lang="en-US" sz="1200" dirty="0">
              <a:solidFill>
                <a:prstClr val="black">
                  <a:tint val="75000"/>
                </a:prstClr>
              </a:solidFill>
              <a:latin typeface="Calibri" panose="020F0502020204030204"/>
              <a:cs typeface="+mn-cs"/>
            </a:endParaRPr>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57199" y="2087880"/>
            <a:ext cx="3951937" cy="3839095"/>
          </a:xfrm>
        </p:spPr>
        <p:txBody>
          <a:bodyPr vert="horz" lIns="91440" tIns="45720" rIns="91440" bIns="45720" rtlCol="0">
            <a:normAutofit/>
          </a:bodyPr>
          <a:lstStyle/>
          <a:p>
            <a:pPr>
              <a:lnSpc>
                <a:spcPct val="90000"/>
              </a:lnSpc>
            </a:pPr>
            <a:r>
              <a:rPr lang="en-US" dirty="0">
                <a:solidFill>
                  <a:schemeClr val="bg1">
                    <a:lumMod val="50000"/>
                  </a:schemeClr>
                </a:solidFill>
                <a:cs typeface="Segoe UI" panose="020B0502040204020203" pitchFamily="34" charset="0"/>
              </a:rPr>
              <a:t>As day breaks, damage becomes clear</a:t>
            </a:r>
          </a:p>
          <a:p>
            <a:pPr>
              <a:lnSpc>
                <a:spcPct val="90000"/>
              </a:lnSpc>
            </a:pPr>
            <a:r>
              <a:rPr lang="en-US" sz="2600" dirty="0">
                <a:solidFill>
                  <a:schemeClr val="tx1">
                    <a:lumMod val="50000"/>
                    <a:lumOff val="50000"/>
                  </a:schemeClr>
                </a:solidFill>
                <a:cs typeface="Segoe UI" panose="020B0502040204020203" pitchFamily="34" charset="0"/>
              </a:rPr>
              <a:t>Extensive damage throughout region</a:t>
            </a:r>
          </a:p>
          <a:p>
            <a:pPr>
              <a:lnSpc>
                <a:spcPct val="90000"/>
              </a:lnSpc>
            </a:pPr>
            <a:r>
              <a:rPr lang="en-US" sz="2600" dirty="0">
                <a:solidFill>
                  <a:schemeClr val="tx1">
                    <a:lumMod val="50000"/>
                    <a:lumOff val="50000"/>
                  </a:schemeClr>
                </a:solidFill>
                <a:cs typeface="Segoe UI" panose="020B0502040204020203" pitchFamily="34" charset="0"/>
              </a:rPr>
              <a:t>Ongoing localized flooding</a:t>
            </a:r>
          </a:p>
        </p:txBody>
      </p:sp>
      <p:pic>
        <p:nvPicPr>
          <p:cNvPr id="6" name="Picture 5">
            <a:extLst>
              <a:ext uri="{FF2B5EF4-FFF2-40B4-BE49-F238E27FC236}">
                <a16:creationId xmlns:a16="http://schemas.microsoft.com/office/drawing/2014/main" id="{85DB3CDC-8E0F-4CB4-BB9F-63B83ABB5FA3}"/>
              </a:ext>
            </a:extLst>
          </p:cNvPr>
          <p:cNvPicPr/>
          <p:nvPr/>
        </p:nvPicPr>
        <p:blipFill rotWithShape="1">
          <a:blip r:embed="rId3" cstate="print">
            <a:extLst>
              <a:ext uri="{28A0092B-C50C-407E-A947-70E740481C1C}">
                <a14:useLocalDpi xmlns:a14="http://schemas.microsoft.com/office/drawing/2010/main" val="0"/>
              </a:ext>
            </a:extLst>
          </a:blip>
          <a:srcRect/>
          <a:stretch/>
        </p:blipFill>
        <p:spPr bwMode="auto">
          <a:xfrm>
            <a:off x="4409136" y="10"/>
            <a:ext cx="4734863"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3275812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7FA9B13-BAD4-43FA-897C-C130A1CCBB2E}"/>
              </a:ext>
            </a:extLst>
          </p:cNvPr>
          <p:cNvSpPr>
            <a:spLocks noGrp="1"/>
          </p:cNvSpPr>
          <p:nvPr>
            <p:ph type="sldNum" sz="quarter" idx="4"/>
          </p:nvPr>
        </p:nvSpPr>
        <p:spPr/>
        <p:txBody>
          <a:bodyPr/>
          <a:lstStyle/>
          <a:p>
            <a:pPr>
              <a:defRPr/>
            </a:pPr>
            <a:fld id="{ACCCA36D-925E-472C-AAC6-5045E5626F6B}" type="slidenum">
              <a:rPr lang="en-US" smtClean="0"/>
              <a:pPr>
                <a:defRPr/>
              </a:pPr>
              <a:t>17</a:t>
            </a:fld>
            <a:endParaRPr lang="en-US" dirty="0"/>
          </a:p>
        </p:txBody>
      </p:sp>
      <p:pic>
        <p:nvPicPr>
          <p:cNvPr id="2" name="city_of_dallas_tornado_video_v1">
            <a:hlinkClick r:id="" action="ppaction://media"/>
            <a:extLst>
              <a:ext uri="{FF2B5EF4-FFF2-40B4-BE49-F238E27FC236}">
                <a16:creationId xmlns:a16="http://schemas.microsoft.com/office/drawing/2014/main" id="{D27A0E99-2F8D-4304-9044-2B4B8BA2A0E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857250"/>
            <a:ext cx="9144000" cy="5143500"/>
          </a:xfrm>
          <a:prstGeom prst="rect">
            <a:avLst/>
          </a:prstGeom>
        </p:spPr>
      </p:pic>
    </p:spTree>
    <p:extLst>
      <p:ext uri="{BB962C8B-B14F-4D97-AF65-F5344CB8AC3E}">
        <p14:creationId xmlns:p14="http://schemas.microsoft.com/office/powerpoint/2010/main" val="418371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486698" y="235371"/>
            <a:ext cx="4812028" cy="1676603"/>
          </a:xfrm>
        </p:spPr>
        <p:txBody>
          <a:bodyPr vert="horz" lIns="91440" tIns="45720" rIns="91440" bIns="45720" rtlCol="0" anchor="ctr">
            <a:normAutofit/>
          </a:bodyPr>
          <a:lstStyle/>
          <a:p>
            <a:pPr algn="l">
              <a:lnSpc>
                <a:spcPct val="90000"/>
              </a:lnSpc>
            </a:pPr>
            <a:r>
              <a:rPr lang="en-US" sz="3600" dirty="0"/>
              <a:t>IMMEDIATE IMPACTS</a:t>
            </a:r>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86698" y="1463040"/>
            <a:ext cx="4633942" cy="4515730"/>
          </a:xfrm>
        </p:spPr>
        <p:txBody>
          <a:bodyPr vert="horz" lIns="91440" tIns="45720" rIns="91440" bIns="45720" rtlCol="0">
            <a:normAutofit fontScale="92500"/>
          </a:bodyPr>
          <a:lstStyle/>
          <a:p>
            <a:pPr indent="-228600">
              <a:lnSpc>
                <a:spcPct val="90000"/>
              </a:lnSpc>
              <a:buFont typeface="Arial" panose="020B0604020202020204" pitchFamily="34" charset="0"/>
              <a:buChar char="•"/>
            </a:pPr>
            <a:r>
              <a:rPr lang="en-US" dirty="0">
                <a:solidFill>
                  <a:schemeClr val="tx1">
                    <a:lumMod val="50000"/>
                    <a:lumOff val="50000"/>
                  </a:schemeClr>
                </a:solidFill>
                <a:cs typeface="Segoe UI" panose="020B0502040204020203" pitchFamily="34" charset="0"/>
              </a:rPr>
              <a:t>10%–15% of housing is damaged</a:t>
            </a:r>
          </a:p>
          <a:p>
            <a:pPr indent="-228600">
              <a:lnSpc>
                <a:spcPct val="90000"/>
              </a:lnSpc>
              <a:buFont typeface="Arial" panose="020B0604020202020204" pitchFamily="34" charset="0"/>
              <a:buChar char="•"/>
            </a:pPr>
            <a:r>
              <a:rPr lang="en-US" dirty="0">
                <a:solidFill>
                  <a:schemeClr val="tx1">
                    <a:lumMod val="50000"/>
                    <a:lumOff val="50000"/>
                  </a:schemeClr>
                </a:solidFill>
                <a:cs typeface="Segoe UI" panose="020B0502040204020203" pitchFamily="34" charset="0"/>
              </a:rPr>
              <a:t>Significant infrastructure damage </a:t>
            </a:r>
          </a:p>
          <a:p>
            <a:pPr indent="-228600">
              <a:lnSpc>
                <a:spcPct val="90000"/>
              </a:lnSpc>
              <a:buFont typeface="Arial" panose="020B0604020202020204" pitchFamily="34" charset="0"/>
              <a:buChar char="•"/>
            </a:pPr>
            <a:r>
              <a:rPr lang="en-US" dirty="0">
                <a:solidFill>
                  <a:schemeClr val="tx1">
                    <a:lumMod val="50000"/>
                    <a:lumOff val="50000"/>
                  </a:schemeClr>
                </a:solidFill>
                <a:cs typeface="Segoe UI" panose="020B0502040204020203" pitchFamily="34" charset="0"/>
              </a:rPr>
              <a:t>40% without electricity</a:t>
            </a:r>
          </a:p>
          <a:p>
            <a:pPr indent="-228600">
              <a:lnSpc>
                <a:spcPct val="90000"/>
              </a:lnSpc>
              <a:buFont typeface="Arial" panose="020B0604020202020204" pitchFamily="34" charset="0"/>
              <a:buChar char="•"/>
            </a:pPr>
            <a:r>
              <a:rPr lang="en-US" dirty="0">
                <a:solidFill>
                  <a:schemeClr val="tx1">
                    <a:lumMod val="50000"/>
                    <a:lumOff val="50000"/>
                  </a:schemeClr>
                </a:solidFill>
                <a:cs typeface="Segoe UI" panose="020B0502040204020203" pitchFamily="34" charset="0"/>
              </a:rPr>
              <a:t>25% without water</a:t>
            </a:r>
          </a:p>
          <a:p>
            <a:pPr indent="-228600">
              <a:lnSpc>
                <a:spcPct val="90000"/>
              </a:lnSpc>
              <a:buFont typeface="Arial" panose="020B0604020202020204" pitchFamily="34" charset="0"/>
              <a:buChar char="•"/>
            </a:pPr>
            <a:r>
              <a:rPr lang="en-US" dirty="0">
                <a:solidFill>
                  <a:schemeClr val="tx1">
                    <a:lumMod val="50000"/>
                    <a:lumOff val="50000"/>
                  </a:schemeClr>
                </a:solidFill>
                <a:cs typeface="Segoe UI" panose="020B0502040204020203" pitchFamily="34" charset="0"/>
              </a:rPr>
              <a:t>Heavy debris </a:t>
            </a:r>
          </a:p>
          <a:p>
            <a:pPr indent="-228600">
              <a:lnSpc>
                <a:spcPct val="90000"/>
              </a:lnSpc>
              <a:buFont typeface="Arial" panose="020B0604020202020204" pitchFamily="34" charset="0"/>
              <a:buChar char="•"/>
            </a:pPr>
            <a:r>
              <a:rPr lang="en-US" dirty="0">
                <a:solidFill>
                  <a:schemeClr val="tx1">
                    <a:lumMod val="50000"/>
                    <a:lumOff val="50000"/>
                  </a:schemeClr>
                </a:solidFill>
                <a:cs typeface="Segoe UI" panose="020B0502040204020203" pitchFamily="34" charset="0"/>
              </a:rPr>
              <a:t>Historic sites heavily damaged</a:t>
            </a:r>
          </a:p>
          <a:p>
            <a:pPr indent="-228600">
              <a:lnSpc>
                <a:spcPct val="90000"/>
              </a:lnSpc>
              <a:buFont typeface="Arial" panose="020B0604020202020204" pitchFamily="34" charset="0"/>
              <a:buChar char="•"/>
            </a:pPr>
            <a:r>
              <a:rPr lang="en-US" dirty="0">
                <a:solidFill>
                  <a:schemeClr val="tx1">
                    <a:lumMod val="50000"/>
                    <a:lumOff val="50000"/>
                  </a:schemeClr>
                </a:solidFill>
                <a:cs typeface="Segoe UI" panose="020B0502040204020203" pitchFamily="34" charset="0"/>
              </a:rPr>
              <a:t>Hospitals, schools, and major highways affected</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a:xfrm>
            <a:off x="8140446" y="6356350"/>
            <a:ext cx="514350" cy="365125"/>
          </a:xfrm>
        </p:spPr>
        <p:txBody>
          <a:bodyPr vert="horz" lIns="91440" tIns="45720" rIns="91440" bIns="45720" rtlCol="0" anchor="ctr">
            <a:normAutofit/>
          </a:bodyPr>
          <a:lstStyle/>
          <a:p>
            <a:pPr fontAlgn="auto">
              <a:spcBef>
                <a:spcPts val="0"/>
              </a:spcBef>
              <a:spcAft>
                <a:spcPts val="600"/>
              </a:spcAft>
              <a:defRPr/>
            </a:pPr>
            <a:fld id="{ACCCA36D-925E-472C-AAC6-5045E5626F6B}" type="slidenum">
              <a:rPr lang="en-US" sz="1200">
                <a:solidFill>
                  <a:srgbClr val="FFFFFF"/>
                </a:solidFill>
                <a:latin typeface="Calibri" panose="020F0502020204030204"/>
                <a:cs typeface="+mn-cs"/>
              </a:rPr>
              <a:pPr fontAlgn="auto">
                <a:spcBef>
                  <a:spcPts val="0"/>
                </a:spcBef>
                <a:spcAft>
                  <a:spcPts val="600"/>
                </a:spcAft>
                <a:defRPr/>
              </a:pPr>
              <a:t>18</a:t>
            </a:fld>
            <a:endParaRPr lang="en-US" sz="1200" dirty="0">
              <a:solidFill>
                <a:srgbClr val="FFFFFF"/>
              </a:solidFill>
              <a:latin typeface="Calibri" panose="020F0502020204030204"/>
              <a:cs typeface="+mn-cs"/>
            </a:endParaRPr>
          </a:p>
        </p:txBody>
      </p:sp>
      <p:pic>
        <p:nvPicPr>
          <p:cNvPr id="7" name="Picture 6">
            <a:extLst>
              <a:ext uri="{FF2B5EF4-FFF2-40B4-BE49-F238E27FC236}">
                <a16:creationId xmlns:a16="http://schemas.microsoft.com/office/drawing/2014/main" id="{0085C9FD-4297-4307-A022-248E9EEDFB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298726" y="0"/>
            <a:ext cx="3845274" cy="6858000"/>
          </a:xfrm>
          <a:prstGeom prst="rect">
            <a:avLst/>
          </a:prstGeom>
        </p:spPr>
      </p:pic>
    </p:spTree>
    <p:extLst>
      <p:ext uri="{BB962C8B-B14F-4D97-AF65-F5344CB8AC3E}">
        <p14:creationId xmlns:p14="http://schemas.microsoft.com/office/powerpoint/2010/main" val="948466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86E8055-D74D-40F3-8B66-1E8A5BFF2E86}"/>
              </a:ext>
            </a:extLst>
          </p:cNvPr>
          <p:cNvPicPr/>
          <p:nvPr/>
        </p:nvPicPr>
        <p:blipFill rotWithShape="1">
          <a:blip r:embed="rId3" cstate="print">
            <a:alphaModFix/>
            <a:extLst>
              <a:ext uri="{28A0092B-C50C-407E-A947-70E740481C1C}">
                <a14:useLocalDpi xmlns:a14="http://schemas.microsoft.com/office/drawing/2010/main" val="0"/>
              </a:ext>
            </a:extLst>
          </a:blip>
          <a:srcRect/>
          <a:stretch/>
        </p:blipFill>
        <p:spPr bwMode="auto">
          <a:xfrm>
            <a:off x="4858884" y="-244965"/>
            <a:ext cx="4695998" cy="3932313"/>
          </a:xfrm>
          <a:prstGeom prst="rect">
            <a:avLst/>
          </a:prstGeom>
          <a:noFill/>
          <a:effectLst>
            <a:softEdge rad="533400"/>
          </a:effectLst>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789704D7-A80D-4AB2-97DA-12C64989DA75}"/>
              </a:ext>
            </a:extLst>
          </p:cNvPr>
          <p:cNvPicPr/>
          <p:nvPr/>
        </p:nvPicPr>
        <p:blipFill rotWithShape="1">
          <a:blip r:embed="rId4" cstate="print">
            <a:extLst>
              <a:ext uri="{28A0092B-C50C-407E-A947-70E740481C1C}">
                <a14:useLocalDpi xmlns:a14="http://schemas.microsoft.com/office/drawing/2010/main" val="0"/>
              </a:ext>
            </a:extLst>
          </a:blip>
          <a:srcRect b="-2"/>
          <a:stretch/>
        </p:blipFill>
        <p:spPr>
          <a:xfrm>
            <a:off x="4857152" y="2990305"/>
            <a:ext cx="4697730" cy="4215384"/>
          </a:xfrm>
          <a:prstGeom prst="rect">
            <a:avLst/>
          </a:prstGeom>
          <a:effectLst>
            <a:softEdge rad="533400"/>
          </a:effectLst>
        </p:spPr>
      </p:pic>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p:txBody>
          <a:bodyPr>
            <a:normAutofit fontScale="90000"/>
          </a:bodyPr>
          <a:lstStyle/>
          <a:p>
            <a:pPr algn="l"/>
            <a:r>
              <a:rPr lang="en-US" dirty="0"/>
              <a:t>Friday, Jan 10 </a:t>
            </a:r>
            <a:br>
              <a:rPr lang="en-US" dirty="0"/>
            </a:br>
            <a:r>
              <a:rPr lang="en-US" dirty="0"/>
              <a:t>5:30 p.m. +17 Hours</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a:lstStyle/>
          <a:p>
            <a:fld id="{ACCCA36D-925E-472C-AAC6-5045E5626F6B}" type="slidenum">
              <a:rPr lang="en-US"/>
              <a:pPr/>
              <a:t>19</a:t>
            </a:fld>
            <a:endParaRPr lang="en-US" dirty="0"/>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57199" y="1589649"/>
            <a:ext cx="4695998" cy="4337326"/>
          </a:xfrm>
        </p:spPr>
        <p:txBody>
          <a:bodyPr>
            <a:normAutofit fontScale="92500"/>
          </a:bodyPr>
          <a:lstStyle/>
          <a:p>
            <a:r>
              <a:rPr lang="en-US" dirty="0">
                <a:solidFill>
                  <a:schemeClr val="tx1">
                    <a:lumMod val="50000"/>
                    <a:lumOff val="50000"/>
                  </a:schemeClr>
                </a:solidFill>
              </a:rPr>
              <a:t>All critical care patients rescued and transported</a:t>
            </a:r>
          </a:p>
          <a:p>
            <a:r>
              <a:rPr lang="en-US" dirty="0">
                <a:solidFill>
                  <a:schemeClr val="tx1">
                    <a:lumMod val="50000"/>
                    <a:lumOff val="50000"/>
                  </a:schemeClr>
                </a:solidFill>
              </a:rPr>
              <a:t>Hospitals overwhelmed with EMS </a:t>
            </a:r>
          </a:p>
          <a:p>
            <a:r>
              <a:rPr lang="en-US" dirty="0">
                <a:solidFill>
                  <a:schemeClr val="tx1">
                    <a:lumMod val="50000"/>
                    <a:lumOff val="50000"/>
                  </a:schemeClr>
                </a:solidFill>
              </a:rPr>
              <a:t>9-1-1 centers inundated with phone calls looking for loved ones</a:t>
            </a:r>
          </a:p>
          <a:p>
            <a:r>
              <a:rPr lang="en-US" dirty="0">
                <a:solidFill>
                  <a:schemeClr val="tx1">
                    <a:lumMod val="50000"/>
                    <a:lumOff val="50000"/>
                  </a:schemeClr>
                </a:solidFill>
              </a:rPr>
              <a:t>Hundreds arrive at hospitals searching for loved ones</a:t>
            </a:r>
          </a:p>
        </p:txBody>
      </p:sp>
    </p:spTree>
    <p:extLst>
      <p:ext uri="{BB962C8B-B14F-4D97-AF65-F5344CB8AC3E}">
        <p14:creationId xmlns:p14="http://schemas.microsoft.com/office/powerpoint/2010/main" val="1609795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p:txBody>
          <a:bodyPr/>
          <a:lstStyle/>
          <a:p>
            <a:r>
              <a:rPr lang="en-US" dirty="0"/>
              <a:t>Welcome and Introductions</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a:lstStyle/>
          <a:p>
            <a:fld id="{ACCCA36D-925E-472C-AAC6-5045E5626F6B}" type="slidenum">
              <a:rPr lang="en-US" smtClean="0"/>
              <a:pPr/>
              <a:t>2</a:t>
            </a:fld>
            <a:endParaRPr lang="en-US" dirty="0"/>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57199" y="1991638"/>
            <a:ext cx="8439150" cy="3935337"/>
          </a:xfrm>
        </p:spPr>
        <p:txBody>
          <a:bodyPr/>
          <a:lstStyle/>
          <a:p>
            <a:r>
              <a:rPr lang="en-US" dirty="0"/>
              <a:t>Preston Cook, Lead Facilitator, IEM</a:t>
            </a:r>
          </a:p>
          <a:p>
            <a:endParaRPr lang="en-US" dirty="0"/>
          </a:p>
        </p:txBody>
      </p:sp>
      <p:pic>
        <p:nvPicPr>
          <p:cNvPr id="6" name="Picture 2" descr="IEM">
            <a:extLst>
              <a:ext uri="{FF2B5EF4-FFF2-40B4-BE49-F238E27FC236}">
                <a16:creationId xmlns:a16="http://schemas.microsoft.com/office/drawing/2014/main" id="{DFB41662-6A38-4F63-98EB-B1C8B8ABEB9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55777" y="4867437"/>
            <a:ext cx="2117312" cy="782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2262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457200" y="315132"/>
            <a:ext cx="8439150" cy="1262656"/>
          </a:xfrm>
        </p:spPr>
        <p:txBody>
          <a:bodyPr>
            <a:normAutofit fontScale="90000"/>
          </a:bodyPr>
          <a:lstStyle/>
          <a:p>
            <a:r>
              <a:rPr lang="en-US" dirty="0"/>
              <a:t>Wednesday, Jan 15 </a:t>
            </a:r>
            <a:br>
              <a:rPr lang="en-US" dirty="0"/>
            </a:br>
            <a:r>
              <a:rPr lang="en-US" dirty="0"/>
              <a:t>+5 Days</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a:xfrm>
            <a:off x="7981951" y="6156325"/>
            <a:ext cx="914399" cy="533400"/>
          </a:xfrm>
        </p:spPr>
        <p:txBody>
          <a:bodyPr/>
          <a:lstStyle/>
          <a:p>
            <a:pPr>
              <a:defRPr/>
            </a:pPr>
            <a:fld id="{ACCCA36D-925E-472C-AAC6-5045E5626F6B}" type="slidenum">
              <a:rPr lang="en-US" smtClean="0"/>
              <a:pPr>
                <a:defRPr/>
              </a:pPr>
              <a:t>20</a:t>
            </a:fld>
            <a:endParaRPr lang="en-US" dirty="0"/>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57198" y="1577788"/>
            <a:ext cx="8014997" cy="3777983"/>
          </a:xfrm>
        </p:spPr>
        <p:txBody>
          <a:bodyPr/>
          <a:lstStyle/>
          <a:p>
            <a:r>
              <a:rPr lang="en-US" sz="2600" dirty="0">
                <a:solidFill>
                  <a:schemeClr val="tx1">
                    <a:lumMod val="50000"/>
                    <a:lumOff val="50000"/>
                  </a:schemeClr>
                </a:solidFill>
              </a:rPr>
              <a:t>Life-saving measures—including searches and rescues and EMS operations—have been completed</a:t>
            </a:r>
          </a:p>
          <a:p>
            <a:r>
              <a:rPr lang="en-US" sz="2600" dirty="0">
                <a:solidFill>
                  <a:schemeClr val="tx1">
                    <a:lumMod val="50000"/>
                    <a:lumOff val="50000"/>
                  </a:schemeClr>
                </a:solidFill>
              </a:rPr>
              <a:t>Power has been restored to the majority of residents, but 10% of habitable structures still do not have power</a:t>
            </a:r>
          </a:p>
        </p:txBody>
      </p:sp>
    </p:spTree>
    <p:extLst>
      <p:ext uri="{BB962C8B-B14F-4D97-AF65-F5344CB8AC3E}">
        <p14:creationId xmlns:p14="http://schemas.microsoft.com/office/powerpoint/2010/main" val="2529642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457200" y="315132"/>
            <a:ext cx="8439150" cy="1262656"/>
          </a:xfrm>
        </p:spPr>
        <p:txBody>
          <a:bodyPr>
            <a:normAutofit fontScale="90000"/>
          </a:bodyPr>
          <a:lstStyle/>
          <a:p>
            <a:r>
              <a:rPr lang="en-US" dirty="0"/>
              <a:t>Wednesday, Jan 15 </a:t>
            </a:r>
            <a:br>
              <a:rPr lang="en-US" dirty="0"/>
            </a:br>
            <a:r>
              <a:rPr lang="en-US" dirty="0"/>
              <a:t>+5 Days</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a:xfrm>
            <a:off x="7981951" y="6156325"/>
            <a:ext cx="914399" cy="533400"/>
          </a:xfrm>
        </p:spPr>
        <p:txBody>
          <a:bodyPr/>
          <a:lstStyle/>
          <a:p>
            <a:pPr>
              <a:defRPr/>
            </a:pPr>
            <a:fld id="{ACCCA36D-925E-472C-AAC6-5045E5626F6B}" type="slidenum">
              <a:rPr lang="en-US" smtClean="0"/>
              <a:pPr>
                <a:defRPr/>
              </a:pPr>
              <a:t>21</a:t>
            </a:fld>
            <a:endParaRPr lang="en-US" dirty="0"/>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57200" y="1666429"/>
            <a:ext cx="3368352" cy="3871290"/>
          </a:xfrm>
        </p:spPr>
        <p:txBody>
          <a:bodyPr/>
          <a:lstStyle/>
          <a:p>
            <a:r>
              <a:rPr lang="en-US" sz="2600" dirty="0">
                <a:solidFill>
                  <a:schemeClr val="bg1">
                    <a:lumMod val="50000"/>
                  </a:schemeClr>
                </a:solidFill>
              </a:rPr>
              <a:t>Local officials conduct initial damage assessments in preparation for arrival of state and federal agencies</a:t>
            </a:r>
          </a:p>
        </p:txBody>
      </p:sp>
      <p:pic>
        <p:nvPicPr>
          <p:cNvPr id="6" name="Picture 5">
            <a:extLst>
              <a:ext uri="{FF2B5EF4-FFF2-40B4-BE49-F238E27FC236}">
                <a16:creationId xmlns:a16="http://schemas.microsoft.com/office/drawing/2014/main" id="{8D052E0B-43ED-4440-9FCA-595E936DFB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2731" y="1666429"/>
            <a:ext cx="4853619" cy="3871290"/>
          </a:xfrm>
          <a:prstGeom prst="rect">
            <a:avLst/>
          </a:prstGeom>
        </p:spPr>
      </p:pic>
    </p:spTree>
    <p:extLst>
      <p:ext uri="{BB962C8B-B14F-4D97-AF65-F5344CB8AC3E}">
        <p14:creationId xmlns:p14="http://schemas.microsoft.com/office/powerpoint/2010/main" val="547656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840699" y="687480"/>
            <a:ext cx="5605629" cy="994172"/>
          </a:xfrm>
        </p:spPr>
        <p:txBody>
          <a:bodyPr vert="horz" lIns="91440" tIns="45720" rIns="91440" bIns="45720" rtlCol="0" anchor="ctr">
            <a:normAutofit/>
          </a:bodyPr>
          <a:lstStyle/>
          <a:p>
            <a:pPr algn="l">
              <a:lnSpc>
                <a:spcPct val="90000"/>
              </a:lnSpc>
            </a:pPr>
            <a:r>
              <a:rPr lang="en-US" sz="3850" kern="1200" dirty="0">
                <a:cs typeface="+mj-cs"/>
              </a:rPr>
              <a:t>Table Discussions</a:t>
            </a:r>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852321" y="1540701"/>
            <a:ext cx="5033221" cy="4475469"/>
          </a:xfrm>
        </p:spPr>
        <p:txBody>
          <a:bodyPr vert="horz" lIns="91440" tIns="45720" rIns="91440" bIns="45720" rtlCol="0" anchor="ctr">
            <a:normAutofit lnSpcReduction="10000"/>
          </a:bodyPr>
          <a:lstStyle/>
          <a:p>
            <a:pPr indent="-228600">
              <a:lnSpc>
                <a:spcPct val="90000"/>
              </a:lnSpc>
              <a:buFont typeface="Arial" panose="020B0604020202020204" pitchFamily="34" charset="0"/>
              <a:buChar char="•"/>
            </a:pPr>
            <a:r>
              <a:rPr lang="en-US" dirty="0">
                <a:solidFill>
                  <a:schemeClr val="tx1">
                    <a:lumMod val="50000"/>
                    <a:lumOff val="50000"/>
                  </a:schemeClr>
                </a:solidFill>
              </a:rPr>
              <a:t>Discussion questions on pages 6 </a:t>
            </a:r>
            <a:r>
              <a:rPr lang="en-US" dirty="0">
                <a:solidFill>
                  <a:schemeClr val="tx1">
                    <a:lumMod val="50000"/>
                    <a:lumOff val="50000"/>
                  </a:schemeClr>
                </a:solidFill>
                <a:cs typeface="Segoe UI" panose="020B0502040204020203" pitchFamily="34" charset="0"/>
              </a:rPr>
              <a:t>through </a:t>
            </a:r>
            <a:r>
              <a:rPr lang="en-US" dirty="0">
                <a:solidFill>
                  <a:schemeClr val="tx1">
                    <a:lumMod val="50000"/>
                    <a:lumOff val="50000"/>
                  </a:schemeClr>
                </a:solidFill>
              </a:rPr>
              <a:t>8 of SitMan are a guide—no need to follow precisely or finish all of them</a:t>
            </a:r>
          </a:p>
          <a:p>
            <a:pPr indent="-228600">
              <a:lnSpc>
                <a:spcPct val="90000"/>
              </a:lnSpc>
              <a:buFont typeface="Arial" panose="020B0604020202020204" pitchFamily="34" charset="0"/>
              <a:buChar char="•"/>
            </a:pPr>
            <a:r>
              <a:rPr lang="en-US" dirty="0">
                <a:solidFill>
                  <a:schemeClr val="tx1">
                    <a:lumMod val="50000"/>
                    <a:lumOff val="50000"/>
                  </a:schemeClr>
                </a:solidFill>
              </a:rPr>
              <a:t>Choose a spokesperson who will provide a 5-minute brief-back to the larger group</a:t>
            </a:r>
          </a:p>
          <a:p>
            <a:pPr indent="-228600">
              <a:lnSpc>
                <a:spcPct val="90000"/>
              </a:lnSpc>
              <a:buFont typeface="Arial" panose="020B0604020202020204" pitchFamily="34" charset="0"/>
              <a:buChar char="•"/>
            </a:pPr>
            <a:r>
              <a:rPr lang="en-US" dirty="0">
                <a:solidFill>
                  <a:schemeClr val="tx1">
                    <a:lumMod val="50000"/>
                    <a:lumOff val="50000"/>
                  </a:schemeClr>
                </a:solidFill>
              </a:rPr>
              <a:t>The next module will then be introduced</a:t>
            </a:r>
          </a:p>
        </p:txBody>
      </p:sp>
      <p:sp>
        <p:nvSpPr>
          <p:cNvPr id="18" name="Rectangle 17">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0" name="Oval 19">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Picture 5">
            <a:extLst>
              <a:ext uri="{FF2B5EF4-FFF2-40B4-BE49-F238E27FC236}">
                <a16:creationId xmlns:a16="http://schemas.microsoft.com/office/drawing/2014/main" id="{24E0D7A0-7A21-4023-820B-086258E40DFF}"/>
              </a:ext>
            </a:extLst>
          </p:cNvPr>
          <p:cNvPicPr>
            <a:picLocks noChangeAspect="1"/>
          </p:cNvPicPr>
          <p:nvPr/>
        </p:nvPicPr>
        <p:blipFill rotWithShape="1">
          <a:blip r:embed="rId2">
            <a:extLst/>
          </a:blip>
          <a:srcRect t="1060" r="1" b="6684"/>
          <a:stretch/>
        </p:blipFill>
        <p:spPr>
          <a:xfrm>
            <a:off x="6624046" y="2865141"/>
            <a:ext cx="1145291" cy="1143455"/>
          </a:xfrm>
          <a:prstGeom prst="rect">
            <a:avLst/>
          </a:prstGeom>
        </p:spPr>
      </p:pic>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a:xfrm>
            <a:off x="7576075" y="6415760"/>
            <a:ext cx="759278" cy="273844"/>
          </a:xfrm>
        </p:spPr>
        <p:txBody>
          <a:bodyPr vert="horz" lIns="91440" tIns="45720" rIns="91440" bIns="45720" rtlCol="0" anchor="ctr">
            <a:normAutofit/>
          </a:bodyPr>
          <a:lstStyle/>
          <a:p>
            <a:pPr algn="r">
              <a:spcAft>
                <a:spcPts val="600"/>
              </a:spcAft>
              <a:defRPr/>
            </a:pPr>
            <a:fld id="{ACCCA36D-925E-472C-AAC6-5045E5626F6B}" type="slidenum">
              <a:rPr lang="en-US" sz="920" smtClean="0">
                <a:solidFill>
                  <a:srgbClr val="FFFFFF"/>
                </a:solidFill>
                <a:latin typeface="+mn-lt"/>
                <a:cs typeface="+mn-cs"/>
              </a:rPr>
              <a:pPr algn="r">
                <a:spcAft>
                  <a:spcPts val="600"/>
                </a:spcAft>
                <a:defRPr/>
              </a:pPr>
              <a:t>22</a:t>
            </a:fld>
            <a:endParaRPr lang="en-US" sz="920" dirty="0">
              <a:solidFill>
                <a:srgbClr val="FFFFFF"/>
              </a:solidFill>
              <a:latin typeface="+mn-lt"/>
              <a:cs typeface="+mn-cs"/>
            </a:endParaRPr>
          </a:p>
        </p:txBody>
      </p:sp>
    </p:spTree>
    <p:extLst>
      <p:ext uri="{BB962C8B-B14F-4D97-AF65-F5344CB8AC3E}">
        <p14:creationId xmlns:p14="http://schemas.microsoft.com/office/powerpoint/2010/main" val="707654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B32928A-534E-4999-B17F-969D04CCD4D3}"/>
              </a:ext>
            </a:extLst>
          </p:cNvPr>
          <p:cNvSpPr>
            <a:spLocks noGrp="1"/>
          </p:cNvSpPr>
          <p:nvPr>
            <p:ph type="ctrTitle"/>
          </p:nvPr>
        </p:nvSpPr>
        <p:spPr>
          <a:xfrm>
            <a:off x="895350" y="3276600"/>
            <a:ext cx="7353300" cy="1661159"/>
          </a:xfrm>
        </p:spPr>
        <p:txBody>
          <a:bodyPr/>
          <a:lstStyle/>
          <a:p>
            <a:r>
              <a:rPr lang="en-US" dirty="0"/>
              <a:t>Module 2: Short-term Recovery</a:t>
            </a:r>
          </a:p>
        </p:txBody>
      </p:sp>
    </p:spTree>
    <p:extLst>
      <p:ext uri="{BB962C8B-B14F-4D97-AF65-F5344CB8AC3E}">
        <p14:creationId xmlns:p14="http://schemas.microsoft.com/office/powerpoint/2010/main" val="1851124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457199" y="103158"/>
            <a:ext cx="3951936" cy="1143000"/>
          </a:xfrm>
        </p:spPr>
        <p:txBody>
          <a:bodyPr vert="horz" lIns="91440" tIns="45720" rIns="91440" bIns="45720" rtlCol="0" anchor="ctr">
            <a:normAutofit/>
          </a:bodyPr>
          <a:lstStyle/>
          <a:p>
            <a:pPr algn="l">
              <a:lnSpc>
                <a:spcPct val="90000"/>
              </a:lnSpc>
            </a:pPr>
            <a:r>
              <a:rPr lang="en-US" sz="3700" b="0" dirty="0">
                <a:solidFill>
                  <a:schemeClr val="tx2"/>
                </a:solidFill>
                <a:cs typeface="+mj-cs"/>
              </a:rPr>
              <a:t>February 10</a:t>
            </a:r>
            <a:br>
              <a:rPr lang="en-US" sz="3700" b="0" dirty="0">
                <a:solidFill>
                  <a:schemeClr val="tx2"/>
                </a:solidFill>
                <a:cs typeface="+mj-cs"/>
              </a:rPr>
            </a:br>
            <a:r>
              <a:rPr lang="en-US" sz="3700" b="0" dirty="0">
                <a:solidFill>
                  <a:schemeClr val="tx2"/>
                </a:solidFill>
                <a:cs typeface="+mj-cs"/>
              </a:rPr>
              <a:t>+1 Month</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vert="horz" lIns="91440" tIns="45720" rIns="91440" bIns="45720" rtlCol="0" anchor="ctr">
            <a:normAutofit/>
          </a:bodyPr>
          <a:lstStyle/>
          <a:p>
            <a:pPr algn="r" fontAlgn="auto">
              <a:spcBef>
                <a:spcPts val="0"/>
              </a:spcBef>
              <a:spcAft>
                <a:spcPts val="600"/>
              </a:spcAft>
              <a:defRPr/>
            </a:pPr>
            <a:fld id="{ACCCA36D-925E-472C-AAC6-5045E5626F6B}" type="slidenum">
              <a:rPr lang="en-US" sz="1200" smtClean="0">
                <a:solidFill>
                  <a:prstClr val="black">
                    <a:tint val="75000"/>
                  </a:prstClr>
                </a:solidFill>
                <a:latin typeface="Calibri" panose="020F0502020204030204"/>
                <a:cs typeface="+mn-cs"/>
              </a:rPr>
              <a:pPr algn="r" fontAlgn="auto">
                <a:spcBef>
                  <a:spcPts val="0"/>
                </a:spcBef>
                <a:spcAft>
                  <a:spcPts val="600"/>
                </a:spcAft>
                <a:defRPr/>
              </a:pPr>
              <a:t>24</a:t>
            </a:fld>
            <a:endParaRPr lang="en-US" sz="1200" dirty="0">
              <a:solidFill>
                <a:prstClr val="black">
                  <a:tint val="75000"/>
                </a:prstClr>
              </a:solidFill>
              <a:latin typeface="Calibri" panose="020F0502020204030204"/>
              <a:cs typeface="+mn-cs"/>
            </a:endParaRPr>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57199" y="1505243"/>
            <a:ext cx="4114801" cy="4651082"/>
          </a:xfrm>
        </p:spPr>
        <p:txBody>
          <a:bodyPr vert="horz" lIns="91440" tIns="45720" rIns="91440" bIns="45720" rtlCol="0">
            <a:normAutofit fontScale="92500"/>
          </a:bodyPr>
          <a:lstStyle/>
          <a:p>
            <a:pPr indent="-228600">
              <a:buFont typeface="Arial" panose="020B0604020202020204" pitchFamily="34" charset="0"/>
              <a:buChar char="•"/>
            </a:pPr>
            <a:r>
              <a:rPr lang="en-US" sz="2500" dirty="0">
                <a:solidFill>
                  <a:schemeClr val="tx1">
                    <a:lumMod val="50000"/>
                    <a:lumOff val="50000"/>
                  </a:schemeClr>
                </a:solidFill>
                <a:cs typeface="Segoe UI" panose="020B0502040204020203" pitchFamily="34" charset="0"/>
              </a:rPr>
              <a:t>Since Presidential declaration, local governments have been working closely with state and federal partners</a:t>
            </a:r>
          </a:p>
          <a:p>
            <a:pPr indent="-228600">
              <a:buFont typeface="Arial" panose="020B0604020202020204" pitchFamily="34" charset="0"/>
              <a:buChar char="•"/>
            </a:pPr>
            <a:r>
              <a:rPr lang="en-US" sz="2500" dirty="0">
                <a:solidFill>
                  <a:schemeClr val="tx1">
                    <a:lumMod val="50000"/>
                    <a:lumOff val="50000"/>
                  </a:schemeClr>
                </a:solidFill>
                <a:cs typeface="Segoe UI" panose="020B0502040204020203" pitchFamily="34" charset="0"/>
              </a:rPr>
              <a:t>Trash piling at curbs and dumpsters line streets</a:t>
            </a:r>
          </a:p>
          <a:p>
            <a:pPr indent="-228600">
              <a:buFont typeface="Arial" panose="020B0604020202020204" pitchFamily="34" charset="0"/>
              <a:buChar char="•"/>
            </a:pPr>
            <a:r>
              <a:rPr lang="en-US" sz="2500" dirty="0">
                <a:solidFill>
                  <a:schemeClr val="tx1">
                    <a:lumMod val="50000"/>
                    <a:lumOff val="50000"/>
                  </a:schemeClr>
                </a:solidFill>
                <a:cs typeface="Segoe UI" panose="020B0502040204020203" pitchFamily="34" charset="0"/>
              </a:rPr>
              <a:t>Contractors in short supply, hotels booked, and many residents still looking for interim housing</a:t>
            </a:r>
          </a:p>
        </p:txBody>
      </p:sp>
      <p:pic>
        <p:nvPicPr>
          <p:cNvPr id="9" name="Picture 8">
            <a:extLst>
              <a:ext uri="{FF2B5EF4-FFF2-40B4-BE49-F238E27FC236}">
                <a16:creationId xmlns:a16="http://schemas.microsoft.com/office/drawing/2014/main" id="{7762B9D4-B2F1-4FB4-8542-D6DD2D7D2616}"/>
              </a:ext>
            </a:extLst>
          </p:cNvPr>
          <p:cNvPicPr/>
          <p:nvPr/>
        </p:nvPicPr>
        <p:blipFill rotWithShape="1">
          <a:blip r:embed="rId3" cstate="print">
            <a:extLst>
              <a:ext uri="{28A0092B-C50C-407E-A947-70E740481C1C}">
                <a14:useLocalDpi xmlns:a14="http://schemas.microsoft.com/office/drawing/2010/main" val="0"/>
              </a:ext>
            </a:extLst>
          </a:blip>
          <a:srcRect b="-1"/>
          <a:stretch/>
        </p:blipFill>
        <p:spPr bwMode="auto">
          <a:xfrm>
            <a:off x="4409136" y="10"/>
            <a:ext cx="4734863"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3353406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457200" y="304800"/>
            <a:ext cx="8439150" cy="838200"/>
          </a:xfrm>
        </p:spPr>
        <p:txBody>
          <a:bodyPr>
            <a:normAutofit/>
          </a:bodyPr>
          <a:lstStyle/>
          <a:p>
            <a:r>
              <a:rPr lang="en-US" dirty="0"/>
              <a:t>RECOVERY ISSUES</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a:lstStyle/>
          <a:p>
            <a:pPr>
              <a:defRPr/>
            </a:pPr>
            <a:fld id="{ACCCA36D-925E-472C-AAC6-5045E5626F6B}" type="slidenum">
              <a:rPr lang="en-US" smtClean="0"/>
              <a:pPr>
                <a:defRPr/>
              </a:pPr>
              <a:t>25</a:t>
            </a:fld>
            <a:endParaRPr lang="en-US" dirty="0"/>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57198" y="1674055"/>
            <a:ext cx="8564882" cy="4252920"/>
          </a:xfrm>
        </p:spPr>
        <p:txBody>
          <a:bodyPr/>
          <a:lstStyle/>
          <a:p>
            <a:r>
              <a:rPr lang="en-US" sz="2600" dirty="0">
                <a:solidFill>
                  <a:schemeClr val="tx1">
                    <a:lumMod val="50000"/>
                    <a:lumOff val="50000"/>
                  </a:schemeClr>
                </a:solidFill>
              </a:rPr>
              <a:t>Conflicting information on insurance, homeowners assistance, and low-interest loans</a:t>
            </a:r>
          </a:p>
          <a:p>
            <a:r>
              <a:rPr lang="en-US" sz="2600" dirty="0">
                <a:solidFill>
                  <a:schemeClr val="tx1">
                    <a:lumMod val="50000"/>
                    <a:lumOff val="50000"/>
                  </a:schemeClr>
                </a:solidFill>
              </a:rPr>
              <a:t>Supply chain and infrastructure disruptions</a:t>
            </a:r>
          </a:p>
          <a:p>
            <a:r>
              <a:rPr lang="en-US" sz="2600" dirty="0">
                <a:solidFill>
                  <a:schemeClr val="tx1">
                    <a:lumMod val="50000"/>
                    <a:lumOff val="50000"/>
                  </a:schemeClr>
                </a:solidFill>
              </a:rPr>
              <a:t>Gas and cleaning supplies shortages</a:t>
            </a:r>
          </a:p>
          <a:p>
            <a:r>
              <a:rPr lang="en-US" sz="2600" dirty="0">
                <a:solidFill>
                  <a:schemeClr val="tx1">
                    <a:lumMod val="50000"/>
                    <a:lumOff val="50000"/>
                  </a:schemeClr>
                </a:solidFill>
              </a:rPr>
              <a:t>Unverified websites solicit donations and offer assistance to businesses and residents</a:t>
            </a:r>
          </a:p>
          <a:p>
            <a:endParaRPr lang="en-US" sz="2600" dirty="0">
              <a:solidFill>
                <a:schemeClr val="tx1">
                  <a:lumMod val="50000"/>
                  <a:lumOff val="50000"/>
                </a:schemeClr>
              </a:solidFill>
            </a:endParaRPr>
          </a:p>
        </p:txBody>
      </p:sp>
    </p:spTree>
    <p:extLst>
      <p:ext uri="{BB962C8B-B14F-4D97-AF65-F5344CB8AC3E}">
        <p14:creationId xmlns:p14="http://schemas.microsoft.com/office/powerpoint/2010/main" val="2206209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457200" y="304800"/>
            <a:ext cx="8439150" cy="838200"/>
          </a:xfrm>
        </p:spPr>
        <p:txBody>
          <a:bodyPr>
            <a:normAutofit/>
          </a:bodyPr>
          <a:lstStyle/>
          <a:p>
            <a:r>
              <a:rPr lang="en-US" dirty="0"/>
              <a:t>RECOVERY ISSUES</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a:lstStyle/>
          <a:p>
            <a:pPr>
              <a:defRPr/>
            </a:pPr>
            <a:fld id="{ACCCA36D-925E-472C-AAC6-5045E5626F6B}" type="slidenum">
              <a:rPr lang="en-US" smtClean="0"/>
              <a:pPr>
                <a:defRPr/>
              </a:pPr>
              <a:t>26</a:t>
            </a:fld>
            <a:endParaRPr lang="en-US" dirty="0"/>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57198" y="1674055"/>
            <a:ext cx="3920997" cy="4252920"/>
          </a:xfrm>
        </p:spPr>
        <p:txBody>
          <a:bodyPr/>
          <a:lstStyle/>
          <a:p>
            <a:r>
              <a:rPr lang="en-US" sz="2600" dirty="0">
                <a:solidFill>
                  <a:schemeClr val="tx1">
                    <a:lumMod val="50000"/>
                    <a:lumOff val="50000"/>
                  </a:schemeClr>
                </a:solidFill>
              </a:rPr>
              <a:t>Dozens of significantly damaged schools transitioning students to alternate locations</a:t>
            </a:r>
          </a:p>
        </p:txBody>
      </p:sp>
      <p:pic>
        <p:nvPicPr>
          <p:cNvPr id="6" name="Picture 5">
            <a:extLst>
              <a:ext uri="{FF2B5EF4-FFF2-40B4-BE49-F238E27FC236}">
                <a16:creationId xmlns:a16="http://schemas.microsoft.com/office/drawing/2014/main" id="{78038745-2A59-4824-AD13-2883FD9D6FA9}"/>
              </a:ext>
            </a:extLst>
          </p:cNvPr>
          <p:cNvPicPr>
            <a:picLocks noChangeAspect="1"/>
          </p:cNvPicPr>
          <p:nvPr/>
        </p:nvPicPr>
        <p:blipFill rotWithShape="1">
          <a:blip r:embed="rId3">
            <a:extLst>
              <a:ext uri="{28A0092B-C50C-407E-A947-70E740481C1C}">
                <a14:useLocalDpi xmlns:a14="http://schemas.microsoft.com/office/drawing/2010/main" val="0"/>
              </a:ext>
            </a:extLst>
          </a:blip>
          <a:srcRect l="31671"/>
          <a:stretch/>
        </p:blipFill>
        <p:spPr>
          <a:xfrm>
            <a:off x="4572000" y="1511045"/>
            <a:ext cx="3920997" cy="4578940"/>
          </a:xfrm>
          <a:prstGeom prst="rect">
            <a:avLst/>
          </a:prstGeom>
        </p:spPr>
      </p:pic>
    </p:spTree>
    <p:extLst>
      <p:ext uri="{BB962C8B-B14F-4D97-AF65-F5344CB8AC3E}">
        <p14:creationId xmlns:p14="http://schemas.microsoft.com/office/powerpoint/2010/main" val="32730790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840699" y="687480"/>
            <a:ext cx="5605629" cy="994172"/>
          </a:xfrm>
        </p:spPr>
        <p:txBody>
          <a:bodyPr vert="horz" lIns="91440" tIns="45720" rIns="91440" bIns="45720" rtlCol="0" anchor="ctr">
            <a:normAutofit/>
          </a:bodyPr>
          <a:lstStyle/>
          <a:p>
            <a:pPr algn="l">
              <a:lnSpc>
                <a:spcPct val="90000"/>
              </a:lnSpc>
            </a:pPr>
            <a:r>
              <a:rPr lang="en-US" kern="1200" dirty="0">
                <a:solidFill>
                  <a:schemeClr val="tx2"/>
                </a:solidFill>
              </a:rPr>
              <a:t>Table Discussions</a:t>
            </a:r>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852321" y="1681653"/>
            <a:ext cx="5152239" cy="4334518"/>
          </a:xfrm>
        </p:spPr>
        <p:txBody>
          <a:bodyPr vert="horz" lIns="91440" tIns="45720" rIns="91440" bIns="45720" rtlCol="0" anchor="ctr">
            <a:noAutofit/>
          </a:bodyPr>
          <a:lstStyle/>
          <a:p>
            <a:pPr indent="-228600">
              <a:lnSpc>
                <a:spcPct val="90000"/>
              </a:lnSpc>
              <a:buFont typeface="Arial" panose="020B0604020202020204" pitchFamily="34" charset="0"/>
              <a:buChar char="•"/>
            </a:pPr>
            <a:r>
              <a:rPr lang="en-US" dirty="0">
                <a:solidFill>
                  <a:schemeClr val="tx1">
                    <a:lumMod val="50000"/>
                    <a:lumOff val="50000"/>
                  </a:schemeClr>
                </a:solidFill>
                <a:cs typeface="Segoe UI" panose="020B0502040204020203" pitchFamily="34" charset="0"/>
              </a:rPr>
              <a:t>Discussion questions on pages 9 through 11 of SitMan are a guide—no need to follow precisely or finish all of them</a:t>
            </a:r>
          </a:p>
          <a:p>
            <a:pPr indent="-228600">
              <a:buFont typeface="Arial" panose="020B0604020202020204" pitchFamily="34" charset="0"/>
              <a:buChar char="•"/>
            </a:pPr>
            <a:r>
              <a:rPr lang="en-US" dirty="0">
                <a:solidFill>
                  <a:schemeClr val="tx1">
                    <a:lumMod val="50000"/>
                    <a:lumOff val="50000"/>
                  </a:schemeClr>
                </a:solidFill>
                <a:cs typeface="Segoe UI" panose="020B0502040204020203" pitchFamily="34" charset="0"/>
              </a:rPr>
              <a:t>Choose a spokesperson who will provide a 5-minute brief-back to the larger group</a:t>
            </a:r>
          </a:p>
          <a:p>
            <a:pPr indent="-228600">
              <a:lnSpc>
                <a:spcPct val="90000"/>
              </a:lnSpc>
              <a:buFont typeface="Arial" panose="020B0604020202020204" pitchFamily="34" charset="0"/>
              <a:buChar char="•"/>
            </a:pPr>
            <a:r>
              <a:rPr lang="en-US" dirty="0">
                <a:solidFill>
                  <a:schemeClr val="tx1">
                    <a:lumMod val="50000"/>
                    <a:lumOff val="50000"/>
                  </a:schemeClr>
                </a:solidFill>
                <a:cs typeface="Segoe UI" panose="020B0502040204020203" pitchFamily="34" charset="0"/>
              </a:rPr>
              <a:t>The next module will then be introduced</a:t>
            </a:r>
          </a:p>
        </p:txBody>
      </p:sp>
      <p:sp>
        <p:nvSpPr>
          <p:cNvPr id="13" name="Rectangle 12">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5" name="Oval 14">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8" name="Picture 7">
            <a:extLst>
              <a:ext uri="{FF2B5EF4-FFF2-40B4-BE49-F238E27FC236}">
                <a16:creationId xmlns:a16="http://schemas.microsoft.com/office/drawing/2014/main" id="{AA5F2D60-A226-4F45-8D12-1E6E07B15670}"/>
              </a:ext>
            </a:extLst>
          </p:cNvPr>
          <p:cNvPicPr>
            <a:picLocks noChangeAspect="1"/>
          </p:cNvPicPr>
          <p:nvPr/>
        </p:nvPicPr>
        <p:blipFill>
          <a:blip r:embed="rId2"/>
          <a:stretch>
            <a:fillRect/>
          </a:stretch>
        </p:blipFill>
        <p:spPr>
          <a:xfrm>
            <a:off x="6668387" y="2865141"/>
            <a:ext cx="1056610" cy="1143455"/>
          </a:xfrm>
          <a:prstGeom prst="rect">
            <a:avLst/>
          </a:prstGeom>
        </p:spPr>
      </p:pic>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a:xfrm>
            <a:off x="7576075" y="6415760"/>
            <a:ext cx="759278" cy="273844"/>
          </a:xfrm>
        </p:spPr>
        <p:txBody>
          <a:bodyPr vert="horz" lIns="91440" tIns="45720" rIns="91440" bIns="45720" rtlCol="0" anchor="ctr">
            <a:normAutofit/>
          </a:bodyPr>
          <a:lstStyle/>
          <a:p>
            <a:pPr algn="r">
              <a:spcAft>
                <a:spcPts val="600"/>
              </a:spcAft>
              <a:defRPr/>
            </a:pPr>
            <a:fld id="{ACCCA36D-925E-472C-AAC6-5045E5626F6B}" type="slidenum">
              <a:rPr lang="en-US" sz="920">
                <a:solidFill>
                  <a:srgbClr val="FFFFFF"/>
                </a:solidFill>
                <a:latin typeface="+mn-lt"/>
                <a:cs typeface="+mn-cs"/>
              </a:rPr>
              <a:pPr algn="r">
                <a:spcAft>
                  <a:spcPts val="600"/>
                </a:spcAft>
                <a:defRPr/>
              </a:pPr>
              <a:t>27</a:t>
            </a:fld>
            <a:endParaRPr lang="en-US" sz="920" dirty="0">
              <a:solidFill>
                <a:srgbClr val="FFFFFF"/>
              </a:solidFill>
              <a:latin typeface="+mn-lt"/>
              <a:cs typeface="+mn-cs"/>
            </a:endParaRPr>
          </a:p>
        </p:txBody>
      </p:sp>
    </p:spTree>
    <p:extLst>
      <p:ext uri="{BB962C8B-B14F-4D97-AF65-F5344CB8AC3E}">
        <p14:creationId xmlns:p14="http://schemas.microsoft.com/office/powerpoint/2010/main" val="1216862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B32928A-534E-4999-B17F-969D04CCD4D3}"/>
              </a:ext>
            </a:extLst>
          </p:cNvPr>
          <p:cNvSpPr>
            <a:spLocks noGrp="1"/>
          </p:cNvSpPr>
          <p:nvPr>
            <p:ph type="ctrTitle"/>
          </p:nvPr>
        </p:nvSpPr>
        <p:spPr>
          <a:xfrm>
            <a:off x="895350" y="3276600"/>
            <a:ext cx="7353300" cy="1661159"/>
          </a:xfrm>
        </p:spPr>
        <p:txBody>
          <a:bodyPr/>
          <a:lstStyle/>
          <a:p>
            <a:r>
              <a:rPr lang="en-US" dirty="0"/>
              <a:t>Module 3: Long-term Recovery</a:t>
            </a:r>
          </a:p>
        </p:txBody>
      </p:sp>
    </p:spTree>
    <p:extLst>
      <p:ext uri="{BB962C8B-B14F-4D97-AF65-F5344CB8AC3E}">
        <p14:creationId xmlns:p14="http://schemas.microsoft.com/office/powerpoint/2010/main" val="4073155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491490" y="365125"/>
            <a:ext cx="3840085" cy="1692794"/>
          </a:xfrm>
        </p:spPr>
        <p:txBody>
          <a:bodyPr vert="horz" lIns="91440" tIns="45720" rIns="91440" bIns="45720" rtlCol="0" anchor="ctr">
            <a:noAutofit/>
          </a:bodyPr>
          <a:lstStyle/>
          <a:p>
            <a:pPr algn="l">
              <a:lnSpc>
                <a:spcPct val="90000"/>
              </a:lnSpc>
            </a:pPr>
            <a:r>
              <a:rPr lang="en-US" dirty="0">
                <a:solidFill>
                  <a:schemeClr val="tx2"/>
                </a:solidFill>
              </a:rPr>
              <a:t>June 10</a:t>
            </a:r>
            <a:br>
              <a:rPr lang="en-US" dirty="0">
                <a:solidFill>
                  <a:schemeClr val="tx2"/>
                </a:solidFill>
              </a:rPr>
            </a:br>
            <a:r>
              <a:rPr lang="en-US" dirty="0">
                <a:solidFill>
                  <a:schemeClr val="tx2"/>
                </a:solidFill>
              </a:rPr>
              <a:t>+6 Months</a:t>
            </a:r>
          </a:p>
        </p:txBody>
      </p:sp>
      <p:cxnSp>
        <p:nvCxnSpPr>
          <p:cNvPr id="14" name="Straight Arrow Connector 13">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91490" y="2575034"/>
            <a:ext cx="3840085" cy="3462228"/>
          </a:xfrm>
        </p:spPr>
        <p:txBody>
          <a:bodyPr vert="horz" lIns="91440" tIns="45720" rIns="91440" bIns="45720" rtlCol="0">
            <a:normAutofit fontScale="92500" lnSpcReduction="20000"/>
          </a:bodyPr>
          <a:lstStyle/>
          <a:p>
            <a:pPr indent="-228600">
              <a:lnSpc>
                <a:spcPct val="90000"/>
              </a:lnSpc>
              <a:buFont typeface="Arial" panose="020B0604020202020204" pitchFamily="34" charset="0"/>
              <a:buChar char="•"/>
            </a:pPr>
            <a:r>
              <a:rPr lang="en-US" dirty="0">
                <a:solidFill>
                  <a:schemeClr val="tx1">
                    <a:lumMod val="50000"/>
                    <a:lumOff val="50000"/>
                  </a:schemeClr>
                </a:solidFill>
              </a:rPr>
              <a:t>Most damaged infrastructure repaired</a:t>
            </a:r>
          </a:p>
          <a:p>
            <a:pPr indent="-228600">
              <a:lnSpc>
                <a:spcPct val="90000"/>
              </a:lnSpc>
              <a:buFont typeface="Arial" panose="020B0604020202020204" pitchFamily="34" charset="0"/>
              <a:buChar char="•"/>
            </a:pPr>
            <a:r>
              <a:rPr lang="en-US" dirty="0">
                <a:solidFill>
                  <a:schemeClr val="tx1">
                    <a:lumMod val="50000"/>
                    <a:lumOff val="50000"/>
                  </a:schemeClr>
                </a:solidFill>
              </a:rPr>
              <a:t>Homeowners who experienced significant damage fall short of paying for necessary repairs </a:t>
            </a:r>
          </a:p>
          <a:p>
            <a:pPr indent="-228600">
              <a:lnSpc>
                <a:spcPct val="90000"/>
              </a:lnSpc>
              <a:buFont typeface="Arial" panose="020B0604020202020204" pitchFamily="34" charset="0"/>
              <a:buChar char="•"/>
            </a:pPr>
            <a:r>
              <a:rPr lang="en-US" dirty="0">
                <a:solidFill>
                  <a:schemeClr val="tx1">
                    <a:lumMod val="50000"/>
                    <a:lumOff val="50000"/>
                  </a:schemeClr>
                </a:solidFill>
              </a:rPr>
              <a:t>Some residents have left the area to find work</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a:xfrm>
            <a:off x="5206365" y="6356350"/>
            <a:ext cx="874395" cy="365125"/>
          </a:xfrm>
        </p:spPr>
        <p:txBody>
          <a:bodyPr vert="horz" lIns="91440" tIns="45720" rIns="91440" bIns="45720" rtlCol="0" anchor="ctr">
            <a:normAutofit/>
          </a:bodyPr>
          <a:lstStyle/>
          <a:p>
            <a:pPr algn="r" fontAlgn="auto">
              <a:spcBef>
                <a:spcPts val="0"/>
              </a:spcBef>
              <a:spcAft>
                <a:spcPts val="600"/>
              </a:spcAft>
              <a:defRPr/>
            </a:pPr>
            <a:fld id="{ACCCA36D-925E-472C-AAC6-5045E5626F6B}" type="slidenum">
              <a:rPr lang="en-US" sz="1200">
                <a:solidFill>
                  <a:prstClr val="black">
                    <a:tint val="75000"/>
                  </a:prstClr>
                </a:solidFill>
                <a:latin typeface="Calibri" panose="020F0502020204030204"/>
                <a:cs typeface="+mn-cs"/>
              </a:rPr>
              <a:pPr algn="r" fontAlgn="auto">
                <a:spcBef>
                  <a:spcPts val="0"/>
                </a:spcBef>
                <a:spcAft>
                  <a:spcPts val="600"/>
                </a:spcAft>
                <a:defRPr/>
              </a:pPr>
              <a:t>29</a:t>
            </a:fld>
            <a:endParaRPr lang="en-US" sz="1200" dirty="0">
              <a:solidFill>
                <a:prstClr val="black">
                  <a:tint val="75000"/>
                </a:prstClr>
              </a:solidFill>
              <a:latin typeface="Calibri" panose="020F0502020204030204"/>
              <a:cs typeface="+mn-cs"/>
            </a:endParaRPr>
          </a:p>
        </p:txBody>
      </p:sp>
      <p:pic>
        <p:nvPicPr>
          <p:cNvPr id="9" name="Picture 8">
            <a:extLst>
              <a:ext uri="{FF2B5EF4-FFF2-40B4-BE49-F238E27FC236}">
                <a16:creationId xmlns:a16="http://schemas.microsoft.com/office/drawing/2014/main" id="{35098F41-B8F6-4C3E-856C-3478842F3A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
          <a:stretch/>
        </p:blipFill>
        <p:spPr>
          <a:xfrm>
            <a:off x="4409136" y="10"/>
            <a:ext cx="4734863"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730717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491490" y="365125"/>
            <a:ext cx="3840085" cy="1692794"/>
          </a:xfrm>
        </p:spPr>
        <p:txBody>
          <a:bodyPr vert="horz" lIns="91440" tIns="45720" rIns="91440" bIns="45720" rtlCol="0" anchor="ctr">
            <a:normAutofit/>
          </a:bodyPr>
          <a:lstStyle/>
          <a:p>
            <a:pPr algn="l">
              <a:lnSpc>
                <a:spcPct val="90000"/>
              </a:lnSpc>
            </a:pPr>
            <a:r>
              <a:rPr lang="en-US" dirty="0"/>
              <a:t>PURPOSE</a:t>
            </a:r>
          </a:p>
        </p:txBody>
      </p:sp>
      <p:cxnSp>
        <p:nvCxnSpPr>
          <p:cNvPr id="15" name="Straight Arrow Connector 1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91490" y="2575042"/>
            <a:ext cx="4080510" cy="3462228"/>
          </a:xfrm>
        </p:spPr>
        <p:txBody>
          <a:bodyPr vert="horz" lIns="91440" tIns="45720" rIns="91440" bIns="45720" rtlCol="0">
            <a:normAutofit/>
          </a:bodyPr>
          <a:lstStyle/>
          <a:p>
            <a:pPr marL="0" indent="0">
              <a:lnSpc>
                <a:spcPct val="90000"/>
              </a:lnSpc>
              <a:buNone/>
            </a:pPr>
            <a:r>
              <a:rPr lang="en-US" sz="2400" dirty="0">
                <a:solidFill>
                  <a:schemeClr val="tx1">
                    <a:lumMod val="50000"/>
                    <a:lumOff val="50000"/>
                  </a:schemeClr>
                </a:solidFill>
              </a:rPr>
              <a:t>Validate NCTCOG Recovery Framework by assessing capabilities of North Central Texas jurisdictions and regional stakeholders to recover from a tornado outbreak affecting the region</a:t>
            </a:r>
            <a:r>
              <a:rPr lang="en-US" dirty="0">
                <a:solidFill>
                  <a:schemeClr val="tx1">
                    <a:lumMod val="50000"/>
                    <a:lumOff val="50000"/>
                  </a:schemeClr>
                </a:solidFill>
              </a:rPr>
              <a:t>.</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a:xfrm>
            <a:off x="5206365" y="6356350"/>
            <a:ext cx="874395" cy="365125"/>
          </a:xfrm>
        </p:spPr>
        <p:txBody>
          <a:bodyPr vert="horz" lIns="91440" tIns="45720" rIns="91440" bIns="45720" rtlCol="0" anchor="ctr">
            <a:normAutofit/>
          </a:bodyPr>
          <a:lstStyle/>
          <a:p>
            <a:pPr algn="r" fontAlgn="auto">
              <a:spcBef>
                <a:spcPts val="0"/>
              </a:spcBef>
              <a:spcAft>
                <a:spcPts val="600"/>
              </a:spcAft>
              <a:defRPr/>
            </a:pPr>
            <a:fld id="{ACCCA36D-925E-472C-AAC6-5045E5626F6B}" type="slidenum">
              <a:rPr lang="en-US" sz="1200" smtClean="0">
                <a:solidFill>
                  <a:prstClr val="black">
                    <a:tint val="75000"/>
                  </a:prstClr>
                </a:solidFill>
                <a:latin typeface="Calibri" panose="020F0502020204030204"/>
                <a:cs typeface="+mn-cs"/>
              </a:rPr>
              <a:pPr algn="r" fontAlgn="auto">
                <a:spcBef>
                  <a:spcPts val="0"/>
                </a:spcBef>
                <a:spcAft>
                  <a:spcPts val="600"/>
                </a:spcAft>
                <a:defRPr/>
              </a:pPr>
              <a:t>3</a:t>
            </a:fld>
            <a:endParaRPr lang="en-US" sz="1200" dirty="0">
              <a:solidFill>
                <a:prstClr val="black">
                  <a:tint val="75000"/>
                </a:prstClr>
              </a:solidFill>
              <a:latin typeface="Calibri" panose="020F0502020204030204"/>
              <a:cs typeface="+mn-cs"/>
            </a:endParaRPr>
          </a:p>
        </p:txBody>
      </p:sp>
      <p:pic>
        <p:nvPicPr>
          <p:cNvPr id="6" name="Picture 2" descr="Ken Foster (center) wipes his brow while helping a friend clear some belongings from her damaged home on Pemberton Drive in Dallas, Monday, October 21, 2019. A tornado tore through the neighborhood knocking down trees and ripping roofs from homes.">
            <a:extLst>
              <a:ext uri="{FF2B5EF4-FFF2-40B4-BE49-F238E27FC236}">
                <a16:creationId xmlns:a16="http://schemas.microsoft.com/office/drawing/2014/main" id="{50622387-CA33-48E9-B59C-4F00C59819A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409136" y="10"/>
            <a:ext cx="4734863"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953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852D05-6D61-47FE-A15F-1F68CF6129F5}"/>
              </a:ext>
            </a:extLst>
          </p:cNvPr>
          <p:cNvPicPr/>
          <p:nvPr/>
        </p:nvPicPr>
        <p:blipFill rotWithShape="1">
          <a:blip r:embed="rId3" cstate="print">
            <a:extLst>
              <a:ext uri="{28A0092B-C50C-407E-A947-70E740481C1C}">
                <a14:useLocalDpi xmlns:a14="http://schemas.microsoft.com/office/drawing/2010/main" val="0"/>
              </a:ext>
            </a:extLst>
          </a:blip>
          <a:srcRect b="-2"/>
          <a:stretch/>
        </p:blipFill>
        <p:spPr bwMode="auto">
          <a:xfrm>
            <a:off x="20" y="10"/>
            <a:ext cx="9143980" cy="6857990"/>
          </a:xfrm>
          <a:prstGeom prst="rect">
            <a:avLst/>
          </a:prstGeom>
          <a:extLst>
            <a:ext uri="{53640926-AAD7-44D8-BBD7-CCE9431645EC}">
              <a14:shadowObscured xmlns:a14="http://schemas.microsoft.com/office/drawing/2010/main"/>
            </a:ext>
          </a:extLst>
        </p:spPr>
      </p:pic>
      <p:sp>
        <p:nvSpPr>
          <p:cNvPr id="11" name="Rectangle 10">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6"/>
            <a:ext cx="5398329"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445581" y="457383"/>
            <a:ext cx="5157776" cy="639897"/>
          </a:xfrm>
        </p:spPr>
        <p:txBody>
          <a:bodyPr vert="horz" lIns="91440" tIns="45720" rIns="91440" bIns="45720" rtlCol="0" anchor="ctr">
            <a:normAutofit/>
          </a:bodyPr>
          <a:lstStyle/>
          <a:p>
            <a:pPr algn="l">
              <a:lnSpc>
                <a:spcPct val="90000"/>
              </a:lnSpc>
            </a:pPr>
            <a:r>
              <a:rPr lang="en-US" sz="3500" dirty="0">
                <a:solidFill>
                  <a:schemeClr val="tx2"/>
                </a:solidFill>
              </a:rPr>
              <a:t>June 10 +6 Months</a:t>
            </a:r>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252663" y="1066800"/>
            <a:ext cx="5157776" cy="4983480"/>
          </a:xfrm>
        </p:spPr>
        <p:txBody>
          <a:bodyPr vert="horz" lIns="91440" tIns="45720" rIns="91440" bIns="45720" rtlCol="0">
            <a:noAutofit/>
          </a:bodyPr>
          <a:lstStyle/>
          <a:p>
            <a:pPr indent="-228600">
              <a:buFont typeface="Arial" panose="020B0604020202020204" pitchFamily="34" charset="0"/>
              <a:buChar char="•"/>
            </a:pPr>
            <a:r>
              <a:rPr lang="en-US" sz="2600" dirty="0">
                <a:solidFill>
                  <a:schemeClr val="tx1">
                    <a:lumMod val="50000"/>
                    <a:lumOff val="50000"/>
                  </a:schemeClr>
                </a:solidFill>
                <a:cs typeface="Segoe UI" panose="020B0502040204020203" pitchFamily="34" charset="0"/>
              </a:rPr>
              <a:t>Rental rates skyrocket due to high demand and low supply</a:t>
            </a:r>
          </a:p>
          <a:p>
            <a:pPr indent="-228600">
              <a:buFont typeface="Arial" panose="020B0604020202020204" pitchFamily="34" charset="0"/>
              <a:buChar char="•"/>
            </a:pPr>
            <a:r>
              <a:rPr lang="en-US" sz="2600" dirty="0">
                <a:solidFill>
                  <a:schemeClr val="tx1">
                    <a:lumMod val="50000"/>
                    <a:lumOff val="50000"/>
                  </a:schemeClr>
                </a:solidFill>
                <a:cs typeface="Segoe UI" panose="020B0502040204020203" pitchFamily="34" charset="0"/>
              </a:rPr>
              <a:t>Increase in people experiencing homelessness</a:t>
            </a:r>
          </a:p>
          <a:p>
            <a:pPr indent="-228600">
              <a:buFont typeface="Arial" panose="020B0604020202020204" pitchFamily="34" charset="0"/>
              <a:buChar char="•"/>
            </a:pPr>
            <a:r>
              <a:rPr lang="en-US" sz="2600" dirty="0">
                <a:solidFill>
                  <a:schemeClr val="tx1">
                    <a:lumMod val="50000"/>
                    <a:lumOff val="50000"/>
                  </a:schemeClr>
                </a:solidFill>
                <a:cs typeface="Segoe UI" panose="020B0502040204020203" pitchFamily="34" charset="0"/>
              </a:rPr>
              <a:t>Many small businesses and restaurants have permanently closed</a:t>
            </a:r>
          </a:p>
          <a:p>
            <a:pPr indent="-228600">
              <a:buFont typeface="Arial" panose="020B0604020202020204" pitchFamily="34" charset="0"/>
              <a:buChar char="•"/>
            </a:pPr>
            <a:r>
              <a:rPr lang="en-US" sz="2600" dirty="0">
                <a:solidFill>
                  <a:schemeClr val="tx1">
                    <a:lumMod val="50000"/>
                    <a:lumOff val="50000"/>
                  </a:schemeClr>
                </a:solidFill>
                <a:cs typeface="Segoe UI" panose="020B0502040204020203" pitchFamily="34" charset="0"/>
              </a:rPr>
              <a:t>Frustrated residents criticize local officials on social media for “not doing enough” to support residents</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a:xfrm>
            <a:off x="6457950" y="6356350"/>
            <a:ext cx="2057400" cy="365125"/>
          </a:xfrm>
        </p:spPr>
        <p:txBody>
          <a:bodyPr vert="horz" lIns="91440" tIns="45720" rIns="91440" bIns="45720" rtlCol="0" anchor="ctr">
            <a:normAutofit/>
          </a:bodyPr>
          <a:lstStyle/>
          <a:p>
            <a:pPr algn="r" fontAlgn="auto">
              <a:spcBef>
                <a:spcPts val="0"/>
              </a:spcBef>
              <a:spcAft>
                <a:spcPts val="600"/>
              </a:spcAft>
              <a:defRPr/>
            </a:pPr>
            <a:fld id="{ACCCA36D-925E-472C-AAC6-5045E5626F6B}" type="slidenum">
              <a:rPr lang="en-US" sz="1200">
                <a:solidFill>
                  <a:srgbClr val="FFFFFF"/>
                </a:solidFill>
                <a:latin typeface="Calibri" panose="020F0502020204030204"/>
                <a:cs typeface="+mn-cs"/>
              </a:rPr>
              <a:pPr algn="r" fontAlgn="auto">
                <a:spcBef>
                  <a:spcPts val="0"/>
                </a:spcBef>
                <a:spcAft>
                  <a:spcPts val="600"/>
                </a:spcAft>
                <a:defRPr/>
              </a:pPr>
              <a:t>30</a:t>
            </a:fld>
            <a:endParaRPr lang="en-US" sz="1200" dirty="0">
              <a:solidFill>
                <a:srgbClr val="FFFFFF"/>
              </a:solidFill>
              <a:latin typeface="Calibri" panose="020F0502020204030204"/>
              <a:cs typeface="+mn-cs"/>
            </a:endParaRPr>
          </a:p>
        </p:txBody>
      </p:sp>
    </p:spTree>
    <p:extLst>
      <p:ext uri="{BB962C8B-B14F-4D97-AF65-F5344CB8AC3E}">
        <p14:creationId xmlns:p14="http://schemas.microsoft.com/office/powerpoint/2010/main" val="1783424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840699" y="687480"/>
            <a:ext cx="5605629" cy="994172"/>
          </a:xfrm>
        </p:spPr>
        <p:txBody>
          <a:bodyPr vert="horz" lIns="91440" tIns="45720" rIns="91440" bIns="45720" rtlCol="0" anchor="ctr">
            <a:normAutofit/>
          </a:bodyPr>
          <a:lstStyle/>
          <a:p>
            <a:pPr algn="l">
              <a:lnSpc>
                <a:spcPct val="90000"/>
              </a:lnSpc>
            </a:pPr>
            <a:r>
              <a:rPr lang="en-US" kern="1200" dirty="0">
                <a:solidFill>
                  <a:schemeClr val="tx2"/>
                </a:solidFill>
              </a:rPr>
              <a:t>Table Discussions</a:t>
            </a:r>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852321" y="1681653"/>
            <a:ext cx="5033221" cy="3941907"/>
          </a:xfrm>
        </p:spPr>
        <p:txBody>
          <a:bodyPr vert="horz" lIns="91440" tIns="45720" rIns="91440" bIns="45720" rtlCol="0" anchor="ctr">
            <a:noAutofit/>
          </a:bodyPr>
          <a:lstStyle/>
          <a:p>
            <a:pPr indent="-228600">
              <a:buFont typeface="Arial" panose="020B0604020202020204" pitchFamily="34" charset="0"/>
              <a:buChar char="•"/>
            </a:pPr>
            <a:r>
              <a:rPr lang="en-US" sz="2600" dirty="0">
                <a:solidFill>
                  <a:schemeClr val="tx1">
                    <a:lumMod val="50000"/>
                    <a:lumOff val="50000"/>
                  </a:schemeClr>
                </a:solidFill>
                <a:cs typeface="Segoe UI" panose="020B0502040204020203" pitchFamily="34" charset="0"/>
              </a:rPr>
              <a:t>Discussion questions on pages 12 through 14 of SitMan are a guide—no need to follow precisely or get through all of them</a:t>
            </a:r>
          </a:p>
          <a:p>
            <a:pPr indent="-228600">
              <a:buFont typeface="Arial" panose="020B0604020202020204" pitchFamily="34" charset="0"/>
              <a:buChar char="•"/>
            </a:pPr>
            <a:r>
              <a:rPr lang="en-US" sz="2600" dirty="0">
                <a:solidFill>
                  <a:schemeClr val="tx1">
                    <a:lumMod val="50000"/>
                    <a:lumOff val="50000"/>
                  </a:schemeClr>
                </a:solidFill>
                <a:cs typeface="Segoe UI" panose="020B0502040204020203" pitchFamily="34" charset="0"/>
              </a:rPr>
              <a:t>Choose a spokesperson who will provide a 5-minute brief-back to the larger group</a:t>
            </a:r>
          </a:p>
        </p:txBody>
      </p:sp>
      <p:sp>
        <p:nvSpPr>
          <p:cNvPr id="14" name="Rectangle 13">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Oval 15">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a:extLst>
              <a:ext uri="{FF2B5EF4-FFF2-40B4-BE49-F238E27FC236}">
                <a16:creationId xmlns:a16="http://schemas.microsoft.com/office/drawing/2014/main" id="{FC3E205A-7352-4FA9-A234-F190CBEC6C2A}"/>
              </a:ext>
            </a:extLst>
          </p:cNvPr>
          <p:cNvPicPr>
            <a:picLocks noChangeAspect="1"/>
          </p:cNvPicPr>
          <p:nvPr/>
        </p:nvPicPr>
        <p:blipFill>
          <a:blip r:embed="rId2"/>
          <a:stretch>
            <a:fillRect/>
          </a:stretch>
        </p:blipFill>
        <p:spPr>
          <a:xfrm>
            <a:off x="6668387" y="2865141"/>
            <a:ext cx="1056610" cy="1143455"/>
          </a:xfrm>
          <a:prstGeom prst="rect">
            <a:avLst/>
          </a:prstGeom>
        </p:spPr>
      </p:pic>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a:xfrm>
            <a:off x="7576075" y="6415760"/>
            <a:ext cx="759278" cy="273844"/>
          </a:xfrm>
        </p:spPr>
        <p:txBody>
          <a:bodyPr vert="horz" lIns="91440" tIns="45720" rIns="91440" bIns="45720" rtlCol="0" anchor="ctr">
            <a:normAutofit/>
          </a:bodyPr>
          <a:lstStyle/>
          <a:p>
            <a:pPr algn="r">
              <a:spcAft>
                <a:spcPts val="600"/>
              </a:spcAft>
              <a:defRPr/>
            </a:pPr>
            <a:fld id="{ACCCA36D-925E-472C-AAC6-5045E5626F6B}" type="slidenum">
              <a:rPr lang="en-US" sz="920">
                <a:solidFill>
                  <a:srgbClr val="FFFFFF"/>
                </a:solidFill>
                <a:latin typeface="+mn-lt"/>
                <a:cs typeface="+mn-cs"/>
              </a:rPr>
              <a:pPr algn="r">
                <a:spcAft>
                  <a:spcPts val="600"/>
                </a:spcAft>
                <a:defRPr/>
              </a:pPr>
              <a:t>31</a:t>
            </a:fld>
            <a:endParaRPr lang="en-US" sz="920" dirty="0">
              <a:solidFill>
                <a:srgbClr val="FFFFFF"/>
              </a:solidFill>
              <a:latin typeface="+mn-lt"/>
              <a:cs typeface="+mn-cs"/>
            </a:endParaRPr>
          </a:p>
        </p:txBody>
      </p:sp>
    </p:spTree>
    <p:extLst>
      <p:ext uri="{BB962C8B-B14F-4D97-AF65-F5344CB8AC3E}">
        <p14:creationId xmlns:p14="http://schemas.microsoft.com/office/powerpoint/2010/main" val="12644608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B32928A-534E-4999-B17F-969D04CCD4D3}"/>
              </a:ext>
            </a:extLst>
          </p:cNvPr>
          <p:cNvSpPr>
            <a:spLocks noGrp="1"/>
          </p:cNvSpPr>
          <p:nvPr>
            <p:ph type="ctrTitle"/>
          </p:nvPr>
        </p:nvSpPr>
        <p:spPr>
          <a:xfrm>
            <a:off x="895350" y="3276600"/>
            <a:ext cx="7353300" cy="1661159"/>
          </a:xfrm>
        </p:spPr>
        <p:txBody>
          <a:bodyPr/>
          <a:lstStyle/>
          <a:p>
            <a:r>
              <a:rPr lang="en-US" dirty="0"/>
              <a:t>Closing Discussion</a:t>
            </a:r>
          </a:p>
        </p:txBody>
      </p:sp>
    </p:spTree>
    <p:extLst>
      <p:ext uri="{BB962C8B-B14F-4D97-AF65-F5344CB8AC3E}">
        <p14:creationId xmlns:p14="http://schemas.microsoft.com/office/powerpoint/2010/main" val="22881752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457200" y="304800"/>
            <a:ext cx="8439150" cy="838200"/>
          </a:xfrm>
        </p:spPr>
        <p:txBody>
          <a:bodyPr>
            <a:normAutofit/>
          </a:bodyPr>
          <a:lstStyle/>
          <a:p>
            <a:r>
              <a:rPr lang="en-US" dirty="0"/>
              <a:t>CLOSING</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a:lstStyle/>
          <a:p>
            <a:pPr>
              <a:defRPr/>
            </a:pPr>
            <a:fld id="{ACCCA36D-925E-472C-AAC6-5045E5626F6B}" type="slidenum">
              <a:rPr lang="en-US" smtClean="0"/>
              <a:pPr>
                <a:defRPr/>
              </a:pPr>
              <a:t>33</a:t>
            </a:fld>
            <a:endParaRPr lang="en-US" dirty="0"/>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57198" y="1143000"/>
            <a:ext cx="8564882" cy="4783975"/>
          </a:xfrm>
        </p:spPr>
        <p:txBody>
          <a:bodyPr/>
          <a:lstStyle/>
          <a:p>
            <a:pPr lvl="0"/>
            <a:r>
              <a:rPr lang="en-US" sz="3000" dirty="0"/>
              <a:t>Hotwash </a:t>
            </a:r>
          </a:p>
          <a:p>
            <a:pPr lvl="0"/>
            <a:r>
              <a:rPr lang="en-US" sz="3000" dirty="0"/>
              <a:t>Feedback</a:t>
            </a:r>
          </a:p>
          <a:p>
            <a:pPr lvl="0"/>
            <a:r>
              <a:rPr lang="en-US" sz="3000" dirty="0"/>
              <a:t>Next Steps</a:t>
            </a:r>
          </a:p>
          <a:p>
            <a:pPr lvl="1"/>
            <a:r>
              <a:rPr lang="en-US" dirty="0"/>
              <a:t>After-Action Report/Improvement Plan (AAR/IP)</a:t>
            </a:r>
          </a:p>
          <a:p>
            <a:pPr lvl="1"/>
            <a:r>
              <a:rPr lang="en-US" dirty="0"/>
              <a:t>Edits for North Central Texas Recovery Framework </a:t>
            </a:r>
          </a:p>
          <a:p>
            <a:pPr lvl="1"/>
            <a:r>
              <a:rPr lang="en-US" dirty="0"/>
              <a:t>Impacts on other existing plans, policies, and procedures (if applicable)</a:t>
            </a:r>
          </a:p>
          <a:p>
            <a:pPr lvl="0"/>
            <a:endParaRPr lang="en-US" sz="3000" dirty="0"/>
          </a:p>
        </p:txBody>
      </p:sp>
    </p:spTree>
    <p:extLst>
      <p:ext uri="{BB962C8B-B14F-4D97-AF65-F5344CB8AC3E}">
        <p14:creationId xmlns:p14="http://schemas.microsoft.com/office/powerpoint/2010/main" val="2600407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a:xfrm>
            <a:off x="388221" y="1541929"/>
            <a:ext cx="3943353" cy="2438400"/>
          </a:xfrm>
        </p:spPr>
        <p:txBody>
          <a:bodyPr vert="horz" lIns="91440" tIns="45720" rIns="91440" bIns="45720" rtlCol="0" anchor="t">
            <a:noAutofit/>
          </a:bodyPr>
          <a:lstStyle/>
          <a:p>
            <a:pPr marL="457200" indent="-457200" algn="l">
              <a:spcBef>
                <a:spcPct val="20000"/>
              </a:spcBef>
              <a:buFont typeface="Arial" panose="020B0604020202020204" pitchFamily="34" charset="0"/>
              <a:buChar char="•"/>
            </a:pPr>
            <a:r>
              <a:rPr lang="en-US" sz="3100" dirty="0">
                <a:solidFill>
                  <a:schemeClr val="tx1">
                    <a:lumMod val="50000"/>
                    <a:lumOff val="50000"/>
                  </a:schemeClr>
                </a:solidFill>
                <a:ea typeface="+mn-ea"/>
                <a:cs typeface="Segoe UI Bold" panose="020B0802040204020203" pitchFamily="34" charset="0"/>
              </a:rPr>
              <a:t>Focus on recovery roles, responsibilities, and actions of government and NGO partners</a:t>
            </a:r>
            <a:br>
              <a:rPr lang="en-US" sz="3100" dirty="0">
                <a:solidFill>
                  <a:schemeClr val="tx1">
                    <a:lumMod val="50000"/>
                    <a:lumOff val="50000"/>
                  </a:schemeClr>
                </a:solidFill>
                <a:ea typeface="+mn-ea"/>
                <a:cs typeface="Segoe UI Bold" panose="020B0802040204020203" pitchFamily="34" charset="0"/>
              </a:rPr>
            </a:br>
            <a:br>
              <a:rPr lang="en-US" sz="3100" dirty="0">
                <a:solidFill>
                  <a:schemeClr val="tx1">
                    <a:lumMod val="50000"/>
                    <a:lumOff val="50000"/>
                  </a:schemeClr>
                </a:solidFill>
                <a:ea typeface="+mn-ea"/>
                <a:cs typeface="Segoe UI Bold" panose="020B0802040204020203" pitchFamily="34" charset="0"/>
              </a:rPr>
            </a:br>
            <a:br>
              <a:rPr lang="en-US" sz="3100" dirty="0">
                <a:solidFill>
                  <a:schemeClr val="tx1">
                    <a:lumMod val="50000"/>
                    <a:lumOff val="50000"/>
                  </a:schemeClr>
                </a:solidFill>
                <a:ea typeface="+mn-ea"/>
                <a:cs typeface="Segoe UI Bold" panose="020B0802040204020203" pitchFamily="34" charset="0"/>
              </a:rPr>
            </a:br>
            <a:endParaRPr lang="en-US" sz="3100" dirty="0">
              <a:solidFill>
                <a:schemeClr val="tx1">
                  <a:lumMod val="50000"/>
                  <a:lumOff val="50000"/>
                </a:schemeClr>
              </a:solidFill>
              <a:ea typeface="+mn-ea"/>
              <a:cs typeface="Segoe UI Bold" panose="020B0802040204020203" pitchFamily="34" charset="0"/>
            </a:endParaRP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a:prstGeom prst="ellipse">
            <a:avLst/>
          </a:prstGeom>
          <a:solidFill>
            <a:srgbClr val="898989"/>
          </a:solidFill>
        </p:spPr>
        <p:txBody>
          <a:bodyPr vert="horz" lIns="91440" tIns="45720" rIns="91440" bIns="45720" rtlCol="0" anchor="ctr">
            <a:normAutofit/>
          </a:bodyPr>
          <a:lstStyle/>
          <a:p>
            <a:pPr algn="ctr" fontAlgn="auto">
              <a:lnSpc>
                <a:spcPct val="90000"/>
              </a:lnSpc>
              <a:spcBef>
                <a:spcPts val="0"/>
              </a:spcBef>
              <a:spcAft>
                <a:spcPts val="600"/>
              </a:spcAft>
              <a:defRPr/>
            </a:pPr>
            <a:fld id="{ACCCA36D-925E-472C-AAC6-5045E5626F6B}" type="slidenum">
              <a:rPr lang="en-US" sz="1200" smtClean="0">
                <a:solidFill>
                  <a:srgbClr val="FFFFFF"/>
                </a:solidFill>
                <a:latin typeface="Calibri" panose="020F0502020204030204"/>
                <a:cs typeface="+mn-cs"/>
              </a:rPr>
              <a:pPr algn="ctr" fontAlgn="auto">
                <a:lnSpc>
                  <a:spcPct val="90000"/>
                </a:lnSpc>
                <a:spcBef>
                  <a:spcPts val="0"/>
                </a:spcBef>
                <a:spcAft>
                  <a:spcPts val="600"/>
                </a:spcAft>
                <a:defRPr/>
              </a:pPr>
              <a:t>4</a:t>
            </a:fld>
            <a:endParaRPr lang="en-US" sz="1200" dirty="0">
              <a:solidFill>
                <a:srgbClr val="FFFFFF"/>
              </a:solidFill>
              <a:latin typeface="Calibri" panose="020F0502020204030204"/>
              <a:cs typeface="+mn-cs"/>
            </a:endParaRPr>
          </a:p>
        </p:txBody>
      </p:sp>
      <p:pic>
        <p:nvPicPr>
          <p:cNvPr id="6" name="Picture 5" descr="Interior photograph of men and women surrounding a large boardroom table">
            <a:extLst>
              <a:ext uri="{FF2B5EF4-FFF2-40B4-BE49-F238E27FC236}">
                <a16:creationId xmlns:a16="http://schemas.microsoft.com/office/drawing/2014/main" id="{3636295B-FAF5-491F-B5C6-CBA2082237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434843" y="10"/>
            <a:ext cx="4709157" cy="6857990"/>
          </a:xfrm>
          <a:custGeom>
            <a:avLst/>
            <a:gdLst>
              <a:gd name="connsiteX0" fmla="*/ 45571 w 6278877"/>
              <a:gd name="connsiteY0" fmla="*/ 0 h 6858000"/>
              <a:gd name="connsiteX1" fmla="*/ 6278877 w 6278877"/>
              <a:gd name="connsiteY1" fmla="*/ 0 h 6858000"/>
              <a:gd name="connsiteX2" fmla="*/ 6278877 w 6278877"/>
              <a:gd name="connsiteY2" fmla="*/ 6858000 h 6858000"/>
              <a:gd name="connsiteX3" fmla="*/ 3292307 w 6278877"/>
              <a:gd name="connsiteY3" fmla="*/ 6858000 h 6858000"/>
              <a:gd name="connsiteX4" fmla="*/ 3181525 w 6278877"/>
              <a:gd name="connsiteY4" fmla="*/ 6786980 h 6858000"/>
              <a:gd name="connsiteX5" fmla="*/ 0 w 6278877"/>
              <a:gd name="connsiteY5" fmla="*/ 803252 h 6858000"/>
              <a:gd name="connsiteX6" fmla="*/ 37255 w 6278877"/>
              <a:gd name="connsiteY6" fmla="*/ 654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sp>
        <p:nvSpPr>
          <p:cNvPr id="9" name="Title 1">
            <a:extLst>
              <a:ext uri="{FF2B5EF4-FFF2-40B4-BE49-F238E27FC236}">
                <a16:creationId xmlns:a16="http://schemas.microsoft.com/office/drawing/2014/main" id="{4637681E-E947-46A4-AF7B-F61279A8F36C}"/>
              </a:ext>
            </a:extLst>
          </p:cNvPr>
          <p:cNvSpPr txBox="1">
            <a:spLocks/>
          </p:cNvSpPr>
          <p:nvPr/>
        </p:nvSpPr>
        <p:spPr>
          <a:xfrm>
            <a:off x="491490" y="365125"/>
            <a:ext cx="3840085" cy="1692794"/>
          </a:xfrm>
          <a:prstGeom prst="rect">
            <a:avLst/>
          </a:prstGeom>
        </p:spPr>
        <p:txBody>
          <a:bodyPr vert="horz" lIns="91440" tIns="45720" rIns="91440" bIns="45720" rtlCol="0" anchor="ctr">
            <a:normAutofit/>
          </a:bodyPr>
          <a:lstStyle>
            <a:lvl1pPr algn="ctr" rtl="0" fontAlgn="base">
              <a:spcBef>
                <a:spcPct val="0"/>
              </a:spcBef>
              <a:spcAft>
                <a:spcPct val="0"/>
              </a:spcAft>
              <a:defRPr lang="en-US" sz="4000" b="0" kern="1200" dirty="0">
                <a:solidFill>
                  <a:srgbClr val="00456A"/>
                </a:solidFill>
                <a:latin typeface="Century Gothic" panose="020B0502020202020204" pitchFamily="34" charset="0"/>
                <a:ea typeface="+mj-ea"/>
                <a:cs typeface="Segoe UI" panose="020B0502040204020203"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lnSpc>
                <a:spcPct val="90000"/>
              </a:lnSpc>
            </a:pPr>
            <a:r>
              <a:rPr lang="en-US" dirty="0"/>
              <a:t>SCOPE</a:t>
            </a:r>
          </a:p>
        </p:txBody>
      </p:sp>
      <p:sp>
        <p:nvSpPr>
          <p:cNvPr id="7" name="Title 1">
            <a:extLst>
              <a:ext uri="{FF2B5EF4-FFF2-40B4-BE49-F238E27FC236}">
                <a16:creationId xmlns:a16="http://schemas.microsoft.com/office/drawing/2014/main" id="{8A768A93-7072-440C-9914-6B73BBFD6C87}"/>
              </a:ext>
            </a:extLst>
          </p:cNvPr>
          <p:cNvSpPr txBox="1">
            <a:spLocks/>
          </p:cNvSpPr>
          <p:nvPr/>
        </p:nvSpPr>
        <p:spPr>
          <a:xfrm>
            <a:off x="388221" y="4467351"/>
            <a:ext cx="4365905" cy="1576396"/>
          </a:xfrm>
          <a:prstGeom prst="rect">
            <a:avLst/>
          </a:prstGeom>
        </p:spPr>
        <p:txBody>
          <a:bodyPr vert="horz" lIns="91440" tIns="45720" rIns="91440" bIns="45720" rtlCol="0" anchor="t">
            <a:normAutofit fontScale="97500"/>
          </a:bodyPr>
          <a:lstStyle>
            <a:lvl1pPr algn="ctr" rtl="0" fontAlgn="base">
              <a:spcBef>
                <a:spcPct val="0"/>
              </a:spcBef>
              <a:spcAft>
                <a:spcPct val="0"/>
              </a:spcAft>
              <a:defRPr lang="en-US" sz="4000" b="0" kern="1200" dirty="0">
                <a:solidFill>
                  <a:srgbClr val="00456A"/>
                </a:solidFill>
                <a:latin typeface="Century Gothic" panose="020B0502020202020204" pitchFamily="34" charset="0"/>
                <a:ea typeface="+mj-ea"/>
                <a:cs typeface="Segoe UI" panose="020B0502040204020203"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457200" indent="-457200" algn="l">
              <a:lnSpc>
                <a:spcPct val="120000"/>
              </a:lnSpc>
              <a:spcBef>
                <a:spcPct val="20000"/>
              </a:spcBef>
              <a:buFont typeface="Arial" panose="020B0604020202020204" pitchFamily="34" charset="0"/>
              <a:buChar char="•"/>
            </a:pPr>
            <a:r>
              <a:rPr lang="en-US" sz="3400" dirty="0">
                <a:solidFill>
                  <a:schemeClr val="tx1">
                    <a:lumMod val="50000"/>
                    <a:lumOff val="50000"/>
                  </a:schemeClr>
                </a:solidFill>
                <a:ea typeface="+mn-ea"/>
                <a:cs typeface="Segoe UI Bold" panose="020B0802040204020203" pitchFamily="34" charset="0"/>
              </a:rPr>
              <a:t>Three modules</a:t>
            </a:r>
            <a:br>
              <a:rPr lang="en-US" sz="2400" dirty="0">
                <a:solidFill>
                  <a:schemeClr val="tx1">
                    <a:lumMod val="50000"/>
                    <a:lumOff val="50000"/>
                  </a:schemeClr>
                </a:solidFill>
                <a:ea typeface="+mn-ea"/>
                <a:cs typeface="Segoe UI Bold" panose="020B0802040204020203" pitchFamily="34" charset="0"/>
              </a:rPr>
            </a:br>
            <a:endParaRPr lang="en-US" sz="2400" dirty="0">
              <a:solidFill>
                <a:schemeClr val="tx1">
                  <a:lumMod val="50000"/>
                  <a:lumOff val="50000"/>
                </a:schemeClr>
              </a:solidFill>
              <a:ea typeface="+mn-ea"/>
              <a:cs typeface="Segoe UI Bold" panose="020B0802040204020203" pitchFamily="34" charset="0"/>
            </a:endParaRPr>
          </a:p>
        </p:txBody>
      </p:sp>
    </p:spTree>
    <p:extLst>
      <p:ext uri="{BB962C8B-B14F-4D97-AF65-F5344CB8AC3E}">
        <p14:creationId xmlns:p14="http://schemas.microsoft.com/office/powerpoint/2010/main" val="3185905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3D1BC-70FD-4FAE-AA63-0F65DE717BC4}"/>
              </a:ext>
            </a:extLst>
          </p:cNvPr>
          <p:cNvSpPr>
            <a:spLocks noGrp="1"/>
          </p:cNvSpPr>
          <p:nvPr>
            <p:ph type="title"/>
          </p:nvPr>
        </p:nvSpPr>
        <p:spPr/>
        <p:txBody>
          <a:bodyPr/>
          <a:lstStyle/>
          <a:p>
            <a:r>
              <a:rPr lang="en-US" dirty="0"/>
              <a:t>CORE CAPABILITIES</a:t>
            </a:r>
          </a:p>
        </p:txBody>
      </p:sp>
      <p:sp>
        <p:nvSpPr>
          <p:cNvPr id="3" name="Slide Number Placeholder 2">
            <a:extLst>
              <a:ext uri="{FF2B5EF4-FFF2-40B4-BE49-F238E27FC236}">
                <a16:creationId xmlns:a16="http://schemas.microsoft.com/office/drawing/2014/main" id="{127E1D75-99F7-40ED-94ED-F3A6C3CC26A9}"/>
              </a:ext>
            </a:extLst>
          </p:cNvPr>
          <p:cNvSpPr>
            <a:spLocks noGrp="1"/>
          </p:cNvSpPr>
          <p:nvPr>
            <p:ph type="sldNum" sz="quarter" idx="4"/>
          </p:nvPr>
        </p:nvSpPr>
        <p:spPr/>
        <p:txBody>
          <a:bodyPr/>
          <a:lstStyle/>
          <a:p>
            <a:pPr>
              <a:defRPr/>
            </a:pPr>
            <a:fld id="{ACCCA36D-925E-472C-AAC6-5045E5626F6B}" type="slidenum">
              <a:rPr lang="en-US" smtClean="0"/>
              <a:pPr>
                <a:defRPr/>
              </a:pPr>
              <a:t>5</a:t>
            </a:fld>
            <a:endParaRPr lang="en-US" dirty="0"/>
          </a:p>
        </p:txBody>
      </p:sp>
      <p:grpSp>
        <p:nvGrpSpPr>
          <p:cNvPr id="6" name="Group 5">
            <a:extLst>
              <a:ext uri="{FF2B5EF4-FFF2-40B4-BE49-F238E27FC236}">
                <a16:creationId xmlns:a16="http://schemas.microsoft.com/office/drawing/2014/main" id="{9CEA1A25-C892-4765-9F0F-8C3860C74223}"/>
              </a:ext>
            </a:extLst>
          </p:cNvPr>
          <p:cNvGrpSpPr/>
          <p:nvPr/>
        </p:nvGrpSpPr>
        <p:grpSpPr>
          <a:xfrm>
            <a:off x="306882" y="1490246"/>
            <a:ext cx="8530235" cy="4587650"/>
            <a:chOff x="376736" y="1584794"/>
            <a:chExt cx="8530235" cy="4587650"/>
          </a:xfrm>
        </p:grpSpPr>
        <p:grpSp>
          <p:nvGrpSpPr>
            <p:cNvPr id="7" name="Group 6">
              <a:extLst>
                <a:ext uri="{FF2B5EF4-FFF2-40B4-BE49-F238E27FC236}">
                  <a16:creationId xmlns:a16="http://schemas.microsoft.com/office/drawing/2014/main" id="{5D597272-62A0-4064-AC34-A1586B3D11A4}"/>
                </a:ext>
              </a:extLst>
            </p:cNvPr>
            <p:cNvGrpSpPr/>
            <p:nvPr/>
          </p:nvGrpSpPr>
          <p:grpSpPr>
            <a:xfrm>
              <a:off x="376736" y="1584794"/>
              <a:ext cx="8530235" cy="4587650"/>
              <a:chOff x="-1123166" y="-9662"/>
              <a:chExt cx="11544316" cy="6207896"/>
            </a:xfrm>
          </p:grpSpPr>
          <p:graphicFrame>
            <p:nvGraphicFramePr>
              <p:cNvPr id="10" name="Diagram 9">
                <a:extLst>
                  <a:ext uri="{FF2B5EF4-FFF2-40B4-BE49-F238E27FC236}">
                    <a16:creationId xmlns:a16="http://schemas.microsoft.com/office/drawing/2014/main" id="{AE449BF8-917E-4356-9F85-7256E717CF99}"/>
                  </a:ext>
                </a:extLst>
              </p:cNvPr>
              <p:cNvGraphicFramePr/>
              <p:nvPr>
                <p:extLst>
                  <p:ext uri="{D42A27DB-BD31-4B8C-83A1-F6EECF244321}">
                    <p14:modId xmlns:p14="http://schemas.microsoft.com/office/powerpoint/2010/main" val="1799285898"/>
                  </p:ext>
                </p:extLst>
              </p:nvPr>
            </p:nvGraphicFramePr>
            <p:xfrm>
              <a:off x="102749" y="680364"/>
              <a:ext cx="8585673" cy="5517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10">
                <a:extLst>
                  <a:ext uri="{FF2B5EF4-FFF2-40B4-BE49-F238E27FC236}">
                    <a16:creationId xmlns:a16="http://schemas.microsoft.com/office/drawing/2014/main" id="{114FA9C8-FBDD-4168-A306-0A88D9E88DDF}"/>
                  </a:ext>
                </a:extLst>
              </p:cNvPr>
              <p:cNvSpPr/>
              <p:nvPr/>
            </p:nvSpPr>
            <p:spPr>
              <a:xfrm>
                <a:off x="7470086" y="861453"/>
                <a:ext cx="2951064" cy="708008"/>
              </a:xfrm>
              <a:prstGeom prst="rect">
                <a:avLst/>
              </a:prstGeom>
              <a:effectLst/>
            </p:spPr>
            <p:txBody>
              <a:bodyPr wrap="square">
                <a:spAutoFit/>
              </a:bodyPr>
              <a:lstStyle/>
              <a:p>
                <a:pPr lvl="0" algn="ctr"/>
                <a:r>
                  <a:rPr lang="en-US" sz="1400" dirty="0">
                    <a:solidFill>
                      <a:srgbClr val="00477F"/>
                    </a:solidFill>
                    <a:latin typeface="Century Gothic" panose="020B0502020202020204" pitchFamily="34" charset="0"/>
                  </a:rPr>
                  <a:t>Natural and Cultural Resources</a:t>
                </a:r>
              </a:p>
            </p:txBody>
          </p:sp>
          <p:sp>
            <p:nvSpPr>
              <p:cNvPr id="12" name="Rectangle 11">
                <a:extLst>
                  <a:ext uri="{FF2B5EF4-FFF2-40B4-BE49-F238E27FC236}">
                    <a16:creationId xmlns:a16="http://schemas.microsoft.com/office/drawing/2014/main" id="{508E8968-16E0-4DB3-B782-2327514E7999}"/>
                  </a:ext>
                </a:extLst>
              </p:cNvPr>
              <p:cNvSpPr/>
              <p:nvPr/>
            </p:nvSpPr>
            <p:spPr>
              <a:xfrm>
                <a:off x="5058131" y="63424"/>
                <a:ext cx="1850940" cy="708009"/>
              </a:xfrm>
              <a:prstGeom prst="rect">
                <a:avLst/>
              </a:prstGeom>
              <a:effectLst/>
            </p:spPr>
            <p:txBody>
              <a:bodyPr wrap="none">
                <a:spAutoFit/>
              </a:bodyPr>
              <a:lstStyle/>
              <a:p>
                <a:pPr lvl="0" algn="r"/>
                <a:r>
                  <a:rPr lang="en-US" sz="1400" dirty="0">
                    <a:solidFill>
                      <a:srgbClr val="00477F"/>
                    </a:solidFill>
                    <a:latin typeface="Century Gothic" panose="020B0502020202020204" pitchFamily="34" charset="0"/>
                  </a:rPr>
                  <a:t>Infrastructure </a:t>
                </a:r>
                <a:br>
                  <a:rPr lang="en-US" sz="1400" dirty="0">
                    <a:solidFill>
                      <a:srgbClr val="00477F"/>
                    </a:solidFill>
                    <a:latin typeface="Century Gothic" panose="020B0502020202020204" pitchFamily="34" charset="0"/>
                  </a:rPr>
                </a:br>
                <a:r>
                  <a:rPr lang="en-US" sz="1400" dirty="0">
                    <a:solidFill>
                      <a:srgbClr val="00477F"/>
                    </a:solidFill>
                    <a:latin typeface="Century Gothic" panose="020B0502020202020204" pitchFamily="34" charset="0"/>
                  </a:rPr>
                  <a:t>Systems</a:t>
                </a:r>
              </a:p>
            </p:txBody>
          </p:sp>
          <p:sp>
            <p:nvSpPr>
              <p:cNvPr id="13" name="Rectangle 12">
                <a:extLst>
                  <a:ext uri="{FF2B5EF4-FFF2-40B4-BE49-F238E27FC236}">
                    <a16:creationId xmlns:a16="http://schemas.microsoft.com/office/drawing/2014/main" id="{E11DF1F1-2DEB-4164-9AFD-08C44A15BD22}"/>
                  </a:ext>
                </a:extLst>
              </p:cNvPr>
              <p:cNvSpPr/>
              <p:nvPr/>
            </p:nvSpPr>
            <p:spPr>
              <a:xfrm>
                <a:off x="8350824" y="3211018"/>
                <a:ext cx="1803213" cy="708008"/>
              </a:xfrm>
              <a:prstGeom prst="rect">
                <a:avLst/>
              </a:prstGeom>
              <a:effectLst/>
            </p:spPr>
            <p:txBody>
              <a:bodyPr wrap="none">
                <a:spAutoFit/>
              </a:bodyPr>
              <a:lstStyle/>
              <a:p>
                <a:pPr lvl="0"/>
                <a:r>
                  <a:rPr lang="en-US" sz="1400" dirty="0">
                    <a:solidFill>
                      <a:srgbClr val="00477F"/>
                    </a:solidFill>
                    <a:latin typeface="Century Gothic" panose="020B0502020202020204" pitchFamily="34" charset="0"/>
                  </a:rPr>
                  <a:t>Operational </a:t>
                </a:r>
              </a:p>
              <a:p>
                <a:pPr lvl="0"/>
                <a:r>
                  <a:rPr lang="en-US" sz="1400" dirty="0">
                    <a:solidFill>
                      <a:srgbClr val="00477F"/>
                    </a:solidFill>
                    <a:latin typeface="Century Gothic" panose="020B0502020202020204" pitchFamily="34" charset="0"/>
                  </a:rPr>
                  <a:t>Coordination</a:t>
                </a:r>
              </a:p>
            </p:txBody>
          </p:sp>
          <p:sp>
            <p:nvSpPr>
              <p:cNvPr id="14" name="Rectangle 13">
                <a:extLst>
                  <a:ext uri="{FF2B5EF4-FFF2-40B4-BE49-F238E27FC236}">
                    <a16:creationId xmlns:a16="http://schemas.microsoft.com/office/drawing/2014/main" id="{6EA34DD9-897F-4E93-A293-B664B8658EAC}"/>
                  </a:ext>
                </a:extLst>
              </p:cNvPr>
              <p:cNvSpPr/>
              <p:nvPr/>
            </p:nvSpPr>
            <p:spPr>
              <a:xfrm>
                <a:off x="2888672" y="-9662"/>
                <a:ext cx="1260860" cy="499771"/>
              </a:xfrm>
              <a:prstGeom prst="rect">
                <a:avLst/>
              </a:prstGeom>
              <a:effectLst/>
            </p:spPr>
            <p:txBody>
              <a:bodyPr wrap="none">
                <a:spAutoFit/>
              </a:bodyPr>
              <a:lstStyle/>
              <a:p>
                <a:pPr lvl="0"/>
                <a:r>
                  <a:rPr lang="en-US" sz="1400" dirty="0">
                    <a:solidFill>
                      <a:srgbClr val="00477F"/>
                    </a:solidFill>
                    <a:latin typeface="Century Gothic" panose="020B0502020202020204" pitchFamily="34" charset="0"/>
                  </a:rPr>
                  <a:t>Housing</a:t>
                </a:r>
                <a:r>
                  <a:rPr lang="en-US" b="1" dirty="0">
                    <a:solidFill>
                      <a:srgbClr val="00477F"/>
                    </a:solidFill>
                    <a:effectLst>
                      <a:outerShdw blurRad="381000" algn="ctr" rotWithShape="0">
                        <a:prstClr val="black"/>
                      </a:outerShdw>
                    </a:effectLst>
                    <a:latin typeface="Century Gothic" panose="020B0502020202020204" pitchFamily="34" charset="0"/>
                  </a:rPr>
                  <a:t> </a:t>
                </a:r>
                <a:endParaRPr lang="en-US" dirty="0">
                  <a:solidFill>
                    <a:srgbClr val="00477F"/>
                  </a:solidFill>
                  <a:latin typeface="Century Gothic" panose="020B0502020202020204" pitchFamily="34" charset="0"/>
                </a:endParaRPr>
              </a:p>
            </p:txBody>
          </p:sp>
          <p:sp>
            <p:nvSpPr>
              <p:cNvPr id="15" name="Rectangle 14">
                <a:extLst>
                  <a:ext uri="{FF2B5EF4-FFF2-40B4-BE49-F238E27FC236}">
                    <a16:creationId xmlns:a16="http://schemas.microsoft.com/office/drawing/2014/main" id="{222DD682-8F4B-4C36-A12A-C4B8E98319E2}"/>
                  </a:ext>
                </a:extLst>
              </p:cNvPr>
              <p:cNvSpPr/>
              <p:nvPr/>
            </p:nvSpPr>
            <p:spPr>
              <a:xfrm>
                <a:off x="-1055974" y="771433"/>
                <a:ext cx="2139229" cy="708008"/>
              </a:xfrm>
              <a:prstGeom prst="rect">
                <a:avLst/>
              </a:prstGeom>
              <a:effectLst/>
            </p:spPr>
            <p:txBody>
              <a:bodyPr wrap="square">
                <a:spAutoFit/>
              </a:bodyPr>
              <a:lstStyle/>
              <a:p>
                <a:pPr algn="ctr"/>
                <a:r>
                  <a:rPr lang="en-US" sz="1400" dirty="0">
                    <a:solidFill>
                      <a:srgbClr val="00477F"/>
                    </a:solidFill>
                    <a:latin typeface="Century Gothic" panose="020B0502020202020204" pitchFamily="34" charset="0"/>
                  </a:rPr>
                  <a:t>Health and Social Services</a:t>
                </a:r>
              </a:p>
            </p:txBody>
          </p:sp>
          <p:sp>
            <p:nvSpPr>
              <p:cNvPr id="16" name="Rectangle 15">
                <a:extLst>
                  <a:ext uri="{FF2B5EF4-FFF2-40B4-BE49-F238E27FC236}">
                    <a16:creationId xmlns:a16="http://schemas.microsoft.com/office/drawing/2014/main" id="{77B5B99D-CAFE-4C9F-A3D5-9D782FC3C174}"/>
                  </a:ext>
                </a:extLst>
              </p:cNvPr>
              <p:cNvSpPr/>
              <p:nvPr/>
            </p:nvSpPr>
            <p:spPr>
              <a:xfrm>
                <a:off x="-1123166" y="2898010"/>
                <a:ext cx="2091546" cy="416476"/>
              </a:xfrm>
              <a:prstGeom prst="rect">
                <a:avLst/>
              </a:prstGeom>
              <a:effectLst/>
            </p:spPr>
            <p:txBody>
              <a:bodyPr wrap="square">
                <a:spAutoFit/>
              </a:bodyPr>
              <a:lstStyle/>
              <a:p>
                <a:pPr lvl="0"/>
                <a:r>
                  <a:rPr lang="en-US" sz="1400" dirty="0">
                    <a:solidFill>
                      <a:srgbClr val="00477F"/>
                    </a:solidFill>
                    <a:latin typeface="Century Gothic" panose="020B0502020202020204" pitchFamily="34" charset="0"/>
                  </a:rPr>
                  <a:t>Economic</a:t>
                </a:r>
                <a:endParaRPr lang="en-US" dirty="0">
                  <a:solidFill>
                    <a:srgbClr val="00477F"/>
                  </a:solidFill>
                  <a:latin typeface="Century Gothic" panose="020B0502020202020204" pitchFamily="34" charset="0"/>
                </a:endParaRPr>
              </a:p>
            </p:txBody>
          </p:sp>
          <p:sp>
            <p:nvSpPr>
              <p:cNvPr id="17" name="Rectangle 16">
                <a:extLst>
                  <a:ext uri="{FF2B5EF4-FFF2-40B4-BE49-F238E27FC236}">
                    <a16:creationId xmlns:a16="http://schemas.microsoft.com/office/drawing/2014/main" id="{7BE8CCEA-64F4-4C46-808A-E60CFD9AD545}"/>
                  </a:ext>
                </a:extLst>
              </p:cNvPr>
              <p:cNvSpPr/>
              <p:nvPr/>
            </p:nvSpPr>
            <p:spPr>
              <a:xfrm>
                <a:off x="-934843" y="4541597"/>
                <a:ext cx="1328112" cy="416476"/>
              </a:xfrm>
              <a:prstGeom prst="rect">
                <a:avLst/>
              </a:prstGeom>
              <a:effectLst/>
            </p:spPr>
            <p:txBody>
              <a:bodyPr wrap="none">
                <a:spAutoFit/>
              </a:bodyPr>
              <a:lstStyle/>
              <a:p>
                <a:pPr lvl="0" algn="r"/>
                <a:r>
                  <a:rPr lang="en-US" sz="1400" dirty="0">
                    <a:solidFill>
                      <a:srgbClr val="00477F"/>
                    </a:solidFill>
                    <a:latin typeface="Century Gothic" panose="020B0502020202020204" pitchFamily="34" charset="0"/>
                  </a:rPr>
                  <a:t>Planning </a:t>
                </a:r>
              </a:p>
            </p:txBody>
          </p:sp>
        </p:grpSp>
        <p:sp>
          <p:nvSpPr>
            <p:cNvPr id="8" name="Arrow: Left 7">
              <a:extLst>
                <a:ext uri="{FF2B5EF4-FFF2-40B4-BE49-F238E27FC236}">
                  <a16:creationId xmlns:a16="http://schemas.microsoft.com/office/drawing/2014/main" id="{363041A4-073B-4B2E-995C-8C3292D97C09}"/>
                </a:ext>
              </a:extLst>
            </p:cNvPr>
            <p:cNvSpPr/>
            <p:nvPr/>
          </p:nvSpPr>
          <p:spPr>
            <a:xfrm rot="568454">
              <a:off x="5519540" y="5229615"/>
              <a:ext cx="1325192" cy="240027"/>
            </a:xfrm>
            <a:prstGeom prst="leftArrow">
              <a:avLst>
                <a:gd name="adj1" fmla="val 60000"/>
                <a:gd name="adj2" fmla="val 50000"/>
              </a:avLst>
            </a:prstGeom>
            <a:solidFill>
              <a:srgbClr val="00477F"/>
            </a:solidFill>
          </p:spPr>
          <p:style>
            <a:lnRef idx="0">
              <a:schemeClr val="dk2">
                <a:tint val="60000"/>
                <a:hueOff val="0"/>
                <a:satOff val="0"/>
                <a:lumOff val="0"/>
                <a:alphaOff val="0"/>
              </a:schemeClr>
            </a:lnRef>
            <a:fillRef idx="1">
              <a:scrgbClr r="0" g="0" b="0"/>
            </a:fillRef>
            <a:effectRef idx="0">
              <a:schemeClr val="dk2">
                <a:tint val="60000"/>
                <a:hueOff val="0"/>
                <a:satOff val="0"/>
                <a:lumOff val="0"/>
                <a:alphaOff val="0"/>
              </a:schemeClr>
            </a:effectRef>
            <a:fontRef idx="minor">
              <a:schemeClr val="dk2">
                <a:hueOff val="0"/>
                <a:satOff val="0"/>
                <a:lumOff val="0"/>
                <a:alphaOff val="0"/>
              </a:schemeClr>
            </a:fontRef>
          </p:style>
        </p:sp>
        <p:sp>
          <p:nvSpPr>
            <p:cNvPr id="9" name="Oval 8">
              <a:extLst>
                <a:ext uri="{FF2B5EF4-FFF2-40B4-BE49-F238E27FC236}">
                  <a16:creationId xmlns:a16="http://schemas.microsoft.com/office/drawing/2014/main" id="{83A71289-522F-4D5C-B73A-22AE85783875}"/>
                </a:ext>
              </a:extLst>
            </p:cNvPr>
            <p:cNvSpPr/>
            <p:nvPr/>
          </p:nvSpPr>
          <p:spPr>
            <a:xfrm>
              <a:off x="6311853" y="4968244"/>
              <a:ext cx="1185068" cy="1184901"/>
            </a:xfrm>
            <a:prstGeom prst="ellipse">
              <a:avLst/>
            </a:prstGeom>
            <a:blipFill dpi="0" rotWithShape="0">
              <a:blip r:embed="rId8" cstate="print">
                <a:extLst>
                  <a:ext uri="{28A0092B-C50C-407E-A947-70E740481C1C}">
                    <a14:useLocalDpi xmlns:a14="http://schemas.microsoft.com/office/drawing/2010/main" val="0"/>
                  </a:ext>
                </a:extLst>
              </a:blip>
              <a:srcRect/>
              <a:stretch>
                <a:fillRect r="8000"/>
              </a:stretch>
            </a:blipFill>
            <a:ln w="22225"/>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sp>
      </p:grpSp>
      <p:sp>
        <p:nvSpPr>
          <p:cNvPr id="18" name="Rectangle 17">
            <a:extLst>
              <a:ext uri="{FF2B5EF4-FFF2-40B4-BE49-F238E27FC236}">
                <a16:creationId xmlns:a16="http://schemas.microsoft.com/office/drawing/2014/main" id="{99815655-5BCB-49FA-B5B9-811AE340DACA}"/>
              </a:ext>
            </a:extLst>
          </p:cNvPr>
          <p:cNvSpPr/>
          <p:nvPr/>
        </p:nvSpPr>
        <p:spPr>
          <a:xfrm>
            <a:off x="7543501" y="4885748"/>
            <a:ext cx="1314784" cy="738664"/>
          </a:xfrm>
          <a:prstGeom prst="rect">
            <a:avLst/>
          </a:prstGeom>
          <a:effectLst/>
        </p:spPr>
        <p:txBody>
          <a:bodyPr wrap="none">
            <a:spAutoFit/>
          </a:bodyPr>
          <a:lstStyle/>
          <a:p>
            <a:pPr lvl="0"/>
            <a:r>
              <a:rPr lang="en-US" sz="1400" dirty="0">
                <a:solidFill>
                  <a:srgbClr val="00477F"/>
                </a:solidFill>
                <a:latin typeface="Century Gothic" panose="020B0502020202020204" pitchFamily="34" charset="0"/>
              </a:rPr>
              <a:t>Public </a:t>
            </a:r>
            <a:br>
              <a:rPr lang="en-US" sz="1400" dirty="0">
                <a:solidFill>
                  <a:srgbClr val="00477F"/>
                </a:solidFill>
                <a:latin typeface="Century Gothic" panose="020B0502020202020204" pitchFamily="34" charset="0"/>
              </a:rPr>
            </a:br>
            <a:r>
              <a:rPr lang="en-US" sz="1400" dirty="0">
                <a:solidFill>
                  <a:srgbClr val="00477F"/>
                </a:solidFill>
                <a:latin typeface="Century Gothic" panose="020B0502020202020204" pitchFamily="34" charset="0"/>
              </a:rPr>
              <a:t>Information </a:t>
            </a:r>
            <a:br>
              <a:rPr lang="en-US" sz="1400" dirty="0">
                <a:solidFill>
                  <a:srgbClr val="00477F"/>
                </a:solidFill>
                <a:latin typeface="Century Gothic" panose="020B0502020202020204" pitchFamily="34" charset="0"/>
              </a:rPr>
            </a:br>
            <a:r>
              <a:rPr lang="en-US" sz="1400" dirty="0">
                <a:solidFill>
                  <a:srgbClr val="00477F"/>
                </a:solidFill>
                <a:latin typeface="Century Gothic" panose="020B0502020202020204" pitchFamily="34" charset="0"/>
              </a:rPr>
              <a:t>and Warning</a:t>
            </a:r>
          </a:p>
        </p:txBody>
      </p:sp>
    </p:spTree>
    <p:extLst>
      <p:ext uri="{BB962C8B-B14F-4D97-AF65-F5344CB8AC3E}">
        <p14:creationId xmlns:p14="http://schemas.microsoft.com/office/powerpoint/2010/main" val="4056328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p:txBody>
          <a:bodyPr/>
          <a:lstStyle/>
          <a:p>
            <a:r>
              <a:rPr lang="en-US" dirty="0"/>
              <a:t>PARTICIPANTS</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a:lstStyle/>
          <a:p>
            <a:fld id="{ACCCA36D-925E-472C-AAC6-5045E5626F6B}" type="slidenum">
              <a:rPr lang="en-US" smtClean="0"/>
              <a:pPr/>
              <a:t>6</a:t>
            </a:fld>
            <a:endParaRPr lang="en-US" dirty="0"/>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p:txBody>
          <a:bodyPr/>
          <a:lstStyle/>
          <a:p>
            <a:r>
              <a:rPr lang="en-US" dirty="0"/>
              <a:t>Players</a:t>
            </a:r>
          </a:p>
          <a:p>
            <a:pPr lvl="1"/>
            <a:r>
              <a:rPr lang="en-US" dirty="0"/>
              <a:t>Respond to scenario based on current plans and policies, experience, or training</a:t>
            </a:r>
          </a:p>
          <a:p>
            <a:r>
              <a:rPr lang="en-US" dirty="0"/>
              <a:t>Observers</a:t>
            </a:r>
          </a:p>
          <a:p>
            <a:pPr lvl="1"/>
            <a:r>
              <a:rPr lang="en-US" dirty="0"/>
              <a:t>Encouraged to gather ideas for further consideration</a:t>
            </a:r>
          </a:p>
          <a:p>
            <a:pPr lvl="1"/>
            <a:r>
              <a:rPr lang="en-US" dirty="0"/>
              <a:t>May participate in hotwash at end of TTX</a:t>
            </a:r>
          </a:p>
          <a:p>
            <a:pPr lvl="1"/>
            <a:endParaRPr lang="en-US" dirty="0"/>
          </a:p>
        </p:txBody>
      </p:sp>
    </p:spTree>
    <p:extLst>
      <p:ext uri="{BB962C8B-B14F-4D97-AF65-F5344CB8AC3E}">
        <p14:creationId xmlns:p14="http://schemas.microsoft.com/office/powerpoint/2010/main" val="1554482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p:txBody>
          <a:bodyPr/>
          <a:lstStyle/>
          <a:p>
            <a:r>
              <a:rPr lang="en-US" dirty="0"/>
              <a:t>PARTICIPANTS</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a:lstStyle/>
          <a:p>
            <a:fld id="{ACCCA36D-925E-472C-AAC6-5045E5626F6B}" type="slidenum">
              <a:rPr lang="en-US" smtClean="0"/>
              <a:pPr/>
              <a:t>7</a:t>
            </a:fld>
            <a:endParaRPr lang="en-US" dirty="0"/>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p:txBody>
          <a:bodyPr/>
          <a:lstStyle/>
          <a:p>
            <a:r>
              <a:rPr lang="en-US" dirty="0"/>
              <a:t>Lead Facilitator</a:t>
            </a:r>
          </a:p>
          <a:p>
            <a:pPr lvl="1"/>
            <a:r>
              <a:rPr lang="en-US" dirty="0"/>
              <a:t>Provides scenario updates and resolves questions</a:t>
            </a:r>
          </a:p>
          <a:p>
            <a:pPr lvl="1"/>
            <a:r>
              <a:rPr lang="en-US" dirty="0"/>
              <a:t>Moderates brief-back period</a:t>
            </a:r>
          </a:p>
          <a:p>
            <a:r>
              <a:rPr lang="en-US" dirty="0"/>
              <a:t>Floating Facilitators</a:t>
            </a:r>
          </a:p>
          <a:p>
            <a:pPr lvl="1"/>
            <a:r>
              <a:rPr lang="en-US" dirty="0"/>
              <a:t>Provide clarification and guidance</a:t>
            </a:r>
          </a:p>
          <a:p>
            <a:r>
              <a:rPr lang="en-US" dirty="0"/>
              <a:t>Evaluators</a:t>
            </a:r>
          </a:p>
          <a:p>
            <a:pPr lvl="1"/>
            <a:r>
              <a:rPr lang="en-US" dirty="0"/>
              <a:t>Observe and record player discussions</a:t>
            </a:r>
          </a:p>
        </p:txBody>
      </p:sp>
    </p:spTree>
    <p:extLst>
      <p:ext uri="{BB962C8B-B14F-4D97-AF65-F5344CB8AC3E}">
        <p14:creationId xmlns:p14="http://schemas.microsoft.com/office/powerpoint/2010/main" val="878996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p:txBody>
          <a:bodyPr/>
          <a:lstStyle/>
          <a:p>
            <a:r>
              <a:rPr lang="en-US" dirty="0"/>
              <a:t>EXERCISE STRUCTURE</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a:lstStyle/>
          <a:p>
            <a:pPr>
              <a:defRPr/>
            </a:pPr>
            <a:fld id="{ACCCA36D-925E-472C-AAC6-5045E5626F6B}" type="slidenum">
              <a:rPr lang="en-US" smtClean="0"/>
              <a:pPr>
                <a:defRPr/>
              </a:pPr>
              <a:t>8</a:t>
            </a:fld>
            <a:endParaRPr lang="en-US" dirty="0"/>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prstGeom prst="rect">
            <a:avLst/>
          </a:prstGeom>
        </p:spPr>
        <p:txBody>
          <a:bodyPr/>
          <a:lstStyle/>
          <a:p>
            <a:pPr marL="0" indent="0" algn="ctr">
              <a:buNone/>
            </a:pPr>
            <a:r>
              <a:rPr lang="en-US" sz="3000" dirty="0">
                <a:solidFill>
                  <a:schemeClr val="tx1">
                    <a:lumMod val="50000"/>
                    <a:lumOff val="50000"/>
                  </a:schemeClr>
                </a:solidFill>
              </a:rPr>
              <a:t>THREE MODULES: PHASES OF RECOVERY</a:t>
            </a:r>
          </a:p>
        </p:txBody>
      </p:sp>
      <p:pic>
        <p:nvPicPr>
          <p:cNvPr id="6" name="Picture 5">
            <a:extLst>
              <a:ext uri="{FF2B5EF4-FFF2-40B4-BE49-F238E27FC236}">
                <a16:creationId xmlns:a16="http://schemas.microsoft.com/office/drawing/2014/main" id="{8E168FDF-C96F-4F54-85EB-3BCC8E6843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199" y="2255081"/>
            <a:ext cx="8125094" cy="3786569"/>
          </a:xfrm>
          <a:prstGeom prst="rect">
            <a:avLst/>
          </a:prstGeom>
        </p:spPr>
      </p:pic>
    </p:spTree>
    <p:extLst>
      <p:ext uri="{BB962C8B-B14F-4D97-AF65-F5344CB8AC3E}">
        <p14:creationId xmlns:p14="http://schemas.microsoft.com/office/powerpoint/2010/main" val="177912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87F32-B2DD-40DB-AE20-DD363528390B}"/>
              </a:ext>
            </a:extLst>
          </p:cNvPr>
          <p:cNvSpPr>
            <a:spLocks noGrp="1"/>
          </p:cNvSpPr>
          <p:nvPr>
            <p:ph type="title"/>
          </p:nvPr>
        </p:nvSpPr>
        <p:spPr/>
        <p:txBody>
          <a:bodyPr/>
          <a:lstStyle/>
          <a:p>
            <a:r>
              <a:rPr lang="en-US" dirty="0"/>
              <a:t>MODULE STRUCTURE</a:t>
            </a:r>
          </a:p>
        </p:txBody>
      </p:sp>
      <p:sp>
        <p:nvSpPr>
          <p:cNvPr id="4" name="Slide Number Placeholder 3">
            <a:extLst>
              <a:ext uri="{FF2B5EF4-FFF2-40B4-BE49-F238E27FC236}">
                <a16:creationId xmlns:a16="http://schemas.microsoft.com/office/drawing/2014/main" id="{08E83DAD-6068-42B0-9F39-26305FD2165B}"/>
              </a:ext>
            </a:extLst>
          </p:cNvPr>
          <p:cNvSpPr>
            <a:spLocks noGrp="1"/>
          </p:cNvSpPr>
          <p:nvPr>
            <p:ph type="sldNum" sz="quarter" idx="4"/>
          </p:nvPr>
        </p:nvSpPr>
        <p:spPr/>
        <p:txBody>
          <a:bodyPr/>
          <a:lstStyle/>
          <a:p>
            <a:pPr>
              <a:defRPr/>
            </a:pPr>
            <a:fld id="{ACCCA36D-925E-472C-AAC6-5045E5626F6B}" type="slidenum">
              <a:rPr lang="en-US" smtClean="0"/>
              <a:pPr>
                <a:defRPr/>
              </a:pPr>
              <a:t>9</a:t>
            </a:fld>
            <a:endParaRPr lang="en-US" dirty="0"/>
          </a:p>
        </p:txBody>
      </p:sp>
      <p:sp>
        <p:nvSpPr>
          <p:cNvPr id="5" name="Content Placeholder 4">
            <a:extLst>
              <a:ext uri="{FF2B5EF4-FFF2-40B4-BE49-F238E27FC236}">
                <a16:creationId xmlns:a16="http://schemas.microsoft.com/office/drawing/2014/main" id="{E8CBAC0D-3A94-45B3-B76E-CFAC8CF056BE}"/>
              </a:ext>
            </a:extLst>
          </p:cNvPr>
          <p:cNvSpPr>
            <a:spLocks noGrp="1"/>
          </p:cNvSpPr>
          <p:nvPr>
            <p:ph sz="quarter" idx="11"/>
          </p:nvPr>
        </p:nvSpPr>
        <p:spPr>
          <a:xfrm>
            <a:off x="457199" y="1758462"/>
            <a:ext cx="8439150" cy="4168513"/>
          </a:xfrm>
        </p:spPr>
        <p:txBody>
          <a:bodyPr/>
          <a:lstStyle/>
          <a:p>
            <a:pPr marL="571500" indent="-514350">
              <a:buFont typeface="+mj-lt"/>
              <a:buAutoNum type="arabicPeriod"/>
            </a:pPr>
            <a:r>
              <a:rPr lang="en-US" sz="3200" dirty="0">
                <a:solidFill>
                  <a:schemeClr val="tx1">
                    <a:lumMod val="50000"/>
                    <a:lumOff val="50000"/>
                  </a:schemeClr>
                </a:solidFill>
              </a:rPr>
              <a:t>Module introduction</a:t>
            </a:r>
          </a:p>
          <a:p>
            <a:pPr marL="571500" indent="-514350">
              <a:buFont typeface="+mj-lt"/>
              <a:buAutoNum type="arabicPeriod"/>
            </a:pPr>
            <a:r>
              <a:rPr lang="en-US" sz="3200" dirty="0">
                <a:solidFill>
                  <a:schemeClr val="tx1">
                    <a:lumMod val="50000"/>
                    <a:lumOff val="50000"/>
                  </a:schemeClr>
                </a:solidFill>
              </a:rPr>
              <a:t>Table discussions</a:t>
            </a:r>
          </a:p>
          <a:p>
            <a:pPr marL="571500" indent="-514350">
              <a:buFont typeface="+mj-lt"/>
              <a:buAutoNum type="arabicPeriod"/>
            </a:pPr>
            <a:r>
              <a:rPr lang="en-US" sz="3200" dirty="0">
                <a:solidFill>
                  <a:schemeClr val="tx1">
                    <a:lumMod val="50000"/>
                    <a:lumOff val="50000"/>
                  </a:schemeClr>
                </a:solidFill>
              </a:rPr>
              <a:t>Brief back</a:t>
            </a:r>
          </a:p>
          <a:p>
            <a:pPr marL="571500" indent="-514350">
              <a:buFont typeface="+mj-lt"/>
              <a:buAutoNum type="arabicPeriod"/>
            </a:pPr>
            <a:r>
              <a:rPr lang="en-US" sz="3200" dirty="0">
                <a:solidFill>
                  <a:schemeClr val="tx1">
                    <a:lumMod val="50000"/>
                    <a:lumOff val="50000"/>
                  </a:schemeClr>
                </a:solidFill>
              </a:rPr>
              <a:t>Repeat</a:t>
            </a:r>
          </a:p>
        </p:txBody>
      </p:sp>
    </p:spTree>
    <p:extLst>
      <p:ext uri="{BB962C8B-B14F-4D97-AF65-F5344CB8AC3E}">
        <p14:creationId xmlns:p14="http://schemas.microsoft.com/office/powerpoint/2010/main" val="29456479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algn="l">
          <a:defRPr sz="1800" dirty="0">
            <a:solidFill>
              <a:srgbClr val="00456A"/>
            </a:solidFill>
            <a:latin typeface="Segoe UI Semibold" panose="020B0702040204020203" pitchFamily="34" charset="0"/>
            <a:cs typeface="Segoe UI Semibold" panose="020B0702040204020203" pitchFamily="34" charset="0"/>
          </a:defRPr>
        </a:defPPr>
      </a:lstStyle>
    </a:txDef>
  </a:objectDefaults>
  <a:extraClrSchemeLst/>
  <a:extLst>
    <a:ext uri="{05A4C25C-085E-4340-85A3-A5531E510DB2}">
      <thm15:themeFamily xmlns:thm15="http://schemas.microsoft.com/office/thememl/2012/main" name="NCTCOG_DR_DFWA.pptx" id="{5336135E-0F19-4B0B-99BF-70A78582167B}" vid="{B3CFC3E6-9A57-4D0E-83D3-FA5D584B72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2284</Words>
  <Application>Microsoft Office PowerPoint</Application>
  <PresentationFormat>On-screen Show (4:3)</PresentationFormat>
  <Paragraphs>264</Paragraphs>
  <Slides>33</Slides>
  <Notes>24</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Century Gothic</vt:lpstr>
      <vt:lpstr>Segoe UI</vt:lpstr>
      <vt:lpstr>Segoe UI Bold</vt:lpstr>
      <vt:lpstr>Segoe UI Semibold</vt:lpstr>
      <vt:lpstr>Yanone Kaffeesatz</vt:lpstr>
      <vt:lpstr>Office Theme</vt:lpstr>
      <vt:lpstr>NCTCOG Recovery Summit and  Tabletop Exercise</vt:lpstr>
      <vt:lpstr>Welcome and Introductions</vt:lpstr>
      <vt:lpstr>PURPOSE</vt:lpstr>
      <vt:lpstr>Focus on recovery roles, responsibilities, and actions of government and NGO partners   </vt:lpstr>
      <vt:lpstr>CORE CAPABILITIES</vt:lpstr>
      <vt:lpstr>PARTICIPANTS</vt:lpstr>
      <vt:lpstr>PARTICIPANTS</vt:lpstr>
      <vt:lpstr>EXERCISE STRUCTURE</vt:lpstr>
      <vt:lpstr>MODULE STRUCTURE</vt:lpstr>
      <vt:lpstr>EXERCISE GUIDELINES</vt:lpstr>
      <vt:lpstr>ASSUMPTIONS AND ARTIFICIALITIES</vt:lpstr>
      <vt:lpstr>EXERCISE SCHEDULE</vt:lpstr>
      <vt:lpstr>Module 1: Response to Recovery Transition and Immediate Recovery Actions</vt:lpstr>
      <vt:lpstr>Friday, Jan. 10 12:30 A.M. 0 Hours</vt:lpstr>
      <vt:lpstr>TORNADO PATHS</vt:lpstr>
      <vt:lpstr>Friday, Jan. 10 7:00 A.M.  +6.5 Hours</vt:lpstr>
      <vt:lpstr>PowerPoint Presentation</vt:lpstr>
      <vt:lpstr>IMMEDIATE IMPACTS</vt:lpstr>
      <vt:lpstr>Friday, Jan 10  5:30 p.m. +17 Hours</vt:lpstr>
      <vt:lpstr>Wednesday, Jan 15  +5 Days</vt:lpstr>
      <vt:lpstr>Wednesday, Jan 15  +5 Days</vt:lpstr>
      <vt:lpstr>Table Discussions</vt:lpstr>
      <vt:lpstr>Module 2: Short-term Recovery</vt:lpstr>
      <vt:lpstr>February 10 +1 Month</vt:lpstr>
      <vt:lpstr>RECOVERY ISSUES</vt:lpstr>
      <vt:lpstr>RECOVERY ISSUES</vt:lpstr>
      <vt:lpstr>Table Discussions</vt:lpstr>
      <vt:lpstr>Module 3: Long-term Recovery</vt:lpstr>
      <vt:lpstr>June 10 +6 Months</vt:lpstr>
      <vt:lpstr>June 10 +6 Months</vt:lpstr>
      <vt:lpstr>Table Discussions</vt:lpstr>
      <vt:lpstr>Closing Discussion</vt:lpstr>
      <vt:lpstr>CLOSING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2019-12-10T20:48:28Z</dcterms:created>
  <dcterms:modified xsi:type="dcterms:W3CDTF">2020-01-10T16:47:52Z</dcterms:modified>
</cp:coreProperties>
</file>