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99" r:id="rId2"/>
    <p:sldId id="256" r:id="rId3"/>
    <p:sldId id="257" r:id="rId4"/>
    <p:sldId id="258" r:id="rId5"/>
    <p:sldId id="259" r:id="rId6"/>
    <p:sldId id="260" r:id="rId7"/>
    <p:sldId id="294" r:id="rId8"/>
    <p:sldId id="261" r:id="rId9"/>
    <p:sldId id="295" r:id="rId10"/>
    <p:sldId id="263" r:id="rId11"/>
    <p:sldId id="264" r:id="rId12"/>
    <p:sldId id="265" r:id="rId13"/>
    <p:sldId id="266" r:id="rId14"/>
    <p:sldId id="267" r:id="rId15"/>
    <p:sldId id="300" r:id="rId16"/>
    <p:sldId id="301" r:id="rId17"/>
    <p:sldId id="296" r:id="rId18"/>
    <p:sldId id="297" r:id="rId19"/>
    <p:sldId id="271" r:id="rId20"/>
    <p:sldId id="272" r:id="rId21"/>
    <p:sldId id="302" r:id="rId22"/>
    <p:sldId id="274" r:id="rId23"/>
    <p:sldId id="275" r:id="rId24"/>
    <p:sldId id="276" r:id="rId25"/>
    <p:sldId id="278" r:id="rId26"/>
    <p:sldId id="303" r:id="rId27"/>
    <p:sldId id="285" r:id="rId28"/>
    <p:sldId id="286" r:id="rId29"/>
    <p:sldId id="287" r:id="rId30"/>
    <p:sldId id="289" r:id="rId31"/>
    <p:sldId id="290" r:id="rId32"/>
    <p:sldId id="292" r:id="rId33"/>
    <p:sldId id="293" r:id="rId34"/>
    <p:sldId id="305" r:id="rId35"/>
    <p:sldId id="306" r:id="rId36"/>
    <p:sldId id="307" r:id="rId37"/>
    <p:sldId id="308" r:id="rId38"/>
    <p:sldId id="309" r:id="rId39"/>
    <p:sldId id="310" r:id="rId40"/>
    <p:sldId id="311" r:id="rId41"/>
    <p:sldId id="312" r:id="rId42"/>
    <p:sldId id="313" r:id="rId43"/>
    <p:sldId id="314" r:id="rId44"/>
    <p:sldId id="315" r:id="rId45"/>
  </p:sldIdLst>
  <p:sldSz cx="6858000" cy="12192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3745" autoAdjust="0"/>
    <p:restoredTop sz="94660"/>
  </p:normalViewPr>
  <p:slideViewPr>
    <p:cSldViewPr snapToGrid="0">
      <p:cViewPr varScale="1">
        <p:scale>
          <a:sx n="66" d="100"/>
          <a:sy n="66" d="100"/>
        </p:scale>
        <p:origin x="327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A2C23-412B-4B23-B977-6400A8031738}" type="datetimeFigureOut">
              <a:rPr lang="en-US" smtClean="0"/>
              <a:t>10/22/2018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B33D6-A807-43F1-BA47-AC9E70072B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3238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A2C23-412B-4B23-B977-6400A8031738}" type="datetimeFigureOut">
              <a:rPr lang="en-US" smtClean="0"/>
              <a:t>10/22/2018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B33D6-A807-43F1-BA47-AC9E70072B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07745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A2C23-412B-4B23-B977-6400A8031738}" type="datetimeFigureOut">
              <a:rPr lang="en-US" smtClean="0"/>
              <a:t>10/22/2018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B33D6-A807-43F1-BA47-AC9E70072B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43047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A2C23-412B-4B23-B977-6400A8031738}" type="datetimeFigureOut">
              <a:rPr lang="en-US" smtClean="0"/>
              <a:t>10/22/2018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B33D6-A807-43F1-BA47-AC9E70072B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088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A2C23-412B-4B23-B977-6400A8031738}" type="datetimeFigureOut">
              <a:rPr lang="en-US" smtClean="0"/>
              <a:t>10/22/2018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B33D6-A807-43F1-BA47-AC9E70072B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1151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A2C23-412B-4B23-B977-6400A8031738}" type="datetimeFigureOut">
              <a:rPr lang="en-US" smtClean="0"/>
              <a:t>10/22/2018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B33D6-A807-43F1-BA47-AC9E70072B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0454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A2C23-412B-4B23-B977-6400A8031738}" type="datetimeFigureOut">
              <a:rPr lang="en-US" smtClean="0"/>
              <a:t>10/22/2018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B33D6-A807-43F1-BA47-AC9E70072B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0802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A2C23-412B-4B23-B977-6400A8031738}" type="datetimeFigureOut">
              <a:rPr lang="en-US" smtClean="0"/>
              <a:t>10/22/2018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B33D6-A807-43F1-BA47-AC9E70072B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26266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A2C23-412B-4B23-B977-6400A8031738}" type="datetimeFigureOut">
              <a:rPr lang="en-US" smtClean="0"/>
              <a:t>10/22/2018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B33D6-A807-43F1-BA47-AC9E70072B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0069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A2C23-412B-4B23-B977-6400A8031738}" type="datetimeFigureOut">
              <a:rPr lang="en-US" smtClean="0"/>
              <a:t>10/22/2018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B33D6-A807-43F1-BA47-AC9E70072B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155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A2C23-412B-4B23-B977-6400A8031738}" type="datetimeFigureOut">
              <a:rPr lang="en-US" smtClean="0"/>
              <a:t>10/22/2018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B33D6-A807-43F1-BA47-AC9E70072B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62138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0A2C23-412B-4B23-B977-6400A8031738}" type="datetimeFigureOut">
              <a:rPr lang="en-US" smtClean="0"/>
              <a:t>10/22/2018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FB33D6-A807-43F1-BA47-AC9E70072B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767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iswm.nctcog.org/Documents/technical_manual/Construction%20Controls_9-2014.pdf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iswm.nctcog.org/Documents/technical_manual/Construction%20Controls_9-2014.pdf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PWCS Fifth Edition</a:t>
            </a:r>
            <a:br>
              <a:rPr lang="en-US" dirty="0" smtClean="0"/>
            </a:br>
            <a:r>
              <a:rPr lang="en-US" dirty="0" smtClean="0"/>
              <a:t>DIVISION 1000 Edits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567313"/>
            <a:ext cx="5143500" cy="2779887"/>
          </a:xfrm>
        </p:spPr>
        <p:txBody>
          <a:bodyPr/>
          <a:lstStyle/>
          <a:p>
            <a:r>
              <a:rPr lang="en-US" dirty="0" smtClean="0"/>
              <a:t>As of 10/19/2018</a:t>
            </a: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514350" y="6403623"/>
            <a:ext cx="5944507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6283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460726"/>
            <a:ext cx="6858000" cy="9270547"/>
          </a:xfrm>
          <a:prstGeom prst="rect">
            <a:avLst/>
          </a:prstGeom>
        </p:spPr>
      </p:pic>
      <p:cxnSp>
        <p:nvCxnSpPr>
          <p:cNvPr id="5" name="Google Shape;292;p32"/>
          <p:cNvCxnSpPr/>
          <p:nvPr/>
        </p:nvCxnSpPr>
        <p:spPr>
          <a:xfrm flipV="1">
            <a:off x="5128522" y="10464800"/>
            <a:ext cx="709751" cy="143825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" name="Google Shape;293;p32"/>
          <p:cNvSpPr txBox="1"/>
          <p:nvPr/>
        </p:nvSpPr>
        <p:spPr>
          <a:xfrm>
            <a:off x="4802918" y="10608625"/>
            <a:ext cx="16737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dirty="0">
                <a:solidFill>
                  <a:srgbClr val="FF0000"/>
                </a:solidFill>
              </a:rPr>
              <a:t>Update Drawing Date</a:t>
            </a:r>
            <a:endParaRPr sz="1100" dirty="0">
              <a:solidFill>
                <a:srgbClr val="FF0000"/>
              </a:solidFill>
            </a:endParaRPr>
          </a:p>
        </p:txBody>
      </p:sp>
      <p:cxnSp>
        <p:nvCxnSpPr>
          <p:cNvPr id="8" name="Google Shape;295;p32"/>
          <p:cNvCxnSpPr/>
          <p:nvPr/>
        </p:nvCxnSpPr>
        <p:spPr>
          <a:xfrm flipV="1">
            <a:off x="4204875" y="6095999"/>
            <a:ext cx="1513754" cy="91350"/>
          </a:xfrm>
          <a:prstGeom prst="straightConnector1">
            <a:avLst/>
          </a:prstGeom>
          <a:noFill/>
          <a:ln w="9525" cap="flat" cmpd="sng">
            <a:solidFill>
              <a:srgbClr val="CC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" name="Google Shape;296;p32"/>
          <p:cNvSpPr txBox="1"/>
          <p:nvPr/>
        </p:nvSpPr>
        <p:spPr>
          <a:xfrm>
            <a:off x="5639768" y="5606699"/>
            <a:ext cx="1171274" cy="4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dirty="0">
                <a:solidFill>
                  <a:srgbClr val="CC0000"/>
                </a:solidFill>
              </a:rPr>
              <a:t>6” x 6” or 4” x 4” WELDED WIRE MESH</a:t>
            </a:r>
            <a:endParaRPr sz="1000" dirty="0">
              <a:solidFill>
                <a:srgbClr val="CC0000"/>
              </a:solidFill>
            </a:endParaRPr>
          </a:p>
        </p:txBody>
      </p:sp>
      <p:sp>
        <p:nvSpPr>
          <p:cNvPr id="10" name="Google Shape;297;p32"/>
          <p:cNvSpPr/>
          <p:nvPr/>
        </p:nvSpPr>
        <p:spPr>
          <a:xfrm>
            <a:off x="5762073" y="5640803"/>
            <a:ext cx="152400" cy="393600"/>
          </a:xfrm>
          <a:prstGeom prst="leftBracket">
            <a:avLst>
              <a:gd name="adj" fmla="val 8333"/>
            </a:avLst>
          </a:prstGeom>
          <a:noFill/>
          <a:ln w="9525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1" name="Google Shape;298;p32"/>
          <p:cNvCxnSpPr>
            <a:stCxn id="10" idx="1"/>
          </p:cNvCxnSpPr>
          <p:nvPr/>
        </p:nvCxnSpPr>
        <p:spPr>
          <a:xfrm flipH="1">
            <a:off x="5457371" y="5837603"/>
            <a:ext cx="304702" cy="196800"/>
          </a:xfrm>
          <a:prstGeom prst="straightConnector1">
            <a:avLst/>
          </a:prstGeom>
          <a:noFill/>
          <a:ln w="9525" cap="flat" cmpd="sng">
            <a:solidFill>
              <a:srgbClr val="CC0000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2" name="TextBox 11"/>
          <p:cNvSpPr txBox="1"/>
          <p:nvPr/>
        </p:nvSpPr>
        <p:spPr>
          <a:xfrm>
            <a:off x="145077" y="1627337"/>
            <a:ext cx="11542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</a:rPr>
              <a:t>1050B</a:t>
            </a:r>
            <a:endParaRPr lang="en-US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5157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51786"/>
            <a:ext cx="6858000" cy="8688428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6145619" y="3005670"/>
            <a:ext cx="148855" cy="10967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5835448" y="2896000"/>
            <a:ext cx="76254" cy="10967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3425346" y="5444070"/>
            <a:ext cx="148855" cy="10967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226773" y="7752254"/>
            <a:ext cx="38561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rgbClr val="C00000"/>
                </a:solidFill>
              </a:rPr>
              <a:t>HEIGHT (H) AND SPACING (L) OF CHECK DAM AS PROVIDED IN PLANS BY OWNER OR OWNER’S REPRESENTATIVE. PROVIDE CALCULATIONS UPON REQUEST OF THE REVIEWING AGENCY.</a:t>
            </a:r>
            <a:endParaRPr lang="en-US" sz="1200" dirty="0">
              <a:solidFill>
                <a:srgbClr val="C00000"/>
              </a:solidFill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3891516" y="9112102"/>
            <a:ext cx="1818168" cy="31898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939209" y="9242224"/>
            <a:ext cx="4632251" cy="31898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V="1">
            <a:off x="939209" y="9440106"/>
            <a:ext cx="4770475" cy="13446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V="1">
            <a:off x="939209" y="9740550"/>
            <a:ext cx="4770475" cy="218993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Left Bracket 21"/>
          <p:cNvSpPr/>
          <p:nvPr/>
        </p:nvSpPr>
        <p:spPr>
          <a:xfrm rot="16200000">
            <a:off x="866910" y="7727686"/>
            <a:ext cx="215428" cy="1495701"/>
          </a:xfrm>
          <a:prstGeom prst="leftBracket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4" name="Straight Arrow Connector 23"/>
          <p:cNvCxnSpPr/>
          <p:nvPr/>
        </p:nvCxnSpPr>
        <p:spPr>
          <a:xfrm>
            <a:off x="1722475" y="8583251"/>
            <a:ext cx="2169041" cy="528851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6220476" y="2922006"/>
            <a:ext cx="2985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rgbClr val="C00000"/>
                </a:solidFill>
              </a:rPr>
              <a:t>H</a:t>
            </a:r>
            <a:endParaRPr lang="en-US" sz="1200" dirty="0">
              <a:solidFill>
                <a:srgbClr val="C0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927306" y="2825339"/>
            <a:ext cx="2985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rgbClr val="C00000"/>
                </a:solidFill>
              </a:rPr>
              <a:t>H</a:t>
            </a:r>
            <a:endParaRPr lang="en-US" sz="1200" dirty="0">
              <a:solidFill>
                <a:srgbClr val="C0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005571" y="4613521"/>
            <a:ext cx="2985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rgbClr val="C00000"/>
                </a:solidFill>
              </a:rPr>
              <a:t>H</a:t>
            </a:r>
            <a:endParaRPr lang="en-US" sz="1200" dirty="0">
              <a:solidFill>
                <a:srgbClr val="C00000"/>
              </a:solidFill>
            </a:endParaRPr>
          </a:p>
        </p:txBody>
      </p:sp>
      <p:cxnSp>
        <p:nvCxnSpPr>
          <p:cNvPr id="28" name="Straight Connector 27"/>
          <p:cNvCxnSpPr/>
          <p:nvPr/>
        </p:nvCxnSpPr>
        <p:spPr>
          <a:xfrm>
            <a:off x="2412049" y="4714700"/>
            <a:ext cx="76254" cy="10967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338992" y="2088257"/>
            <a:ext cx="11542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</a:rPr>
              <a:t>1060A</a:t>
            </a:r>
            <a:endParaRPr lang="en-US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1993574" y="9882180"/>
            <a:ext cx="2634569" cy="87488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i="1" dirty="0" smtClean="0">
                <a:solidFill>
                  <a:srgbClr val="FF0000"/>
                </a:solidFill>
              </a:rPr>
              <a:t>Replacing Original Drawing 1060A</a:t>
            </a:r>
            <a:endParaRPr lang="en-US" sz="14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5545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55749"/>
            <a:ext cx="6858000" cy="908050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5098" y="1210731"/>
            <a:ext cx="11542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</a:rPr>
              <a:t>1060B</a:t>
            </a:r>
            <a:endParaRPr lang="en-US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2224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79" y="2705099"/>
            <a:ext cx="6812422" cy="7164615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2147777" y="8091377"/>
            <a:ext cx="1360967" cy="276446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2456121" y="9133367"/>
            <a:ext cx="478465" cy="21266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2057399" y="8990111"/>
            <a:ext cx="6379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C00000"/>
                </a:solidFill>
              </a:rPr>
              <a:t>EXIT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90048" y="2925558"/>
            <a:ext cx="11542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</a:rPr>
              <a:t>1070A</a:t>
            </a:r>
            <a:endParaRPr lang="en-US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2057399" y="9352369"/>
            <a:ext cx="2634569" cy="87488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i="1" dirty="0" smtClean="0">
                <a:solidFill>
                  <a:srgbClr val="FF0000"/>
                </a:solidFill>
              </a:rPr>
              <a:t>Replacing Original Drawing 1070A</a:t>
            </a:r>
            <a:endParaRPr lang="en-US" sz="14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9107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49" y="2686049"/>
            <a:ext cx="6827451" cy="7231442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2488019" y="3147237"/>
            <a:ext cx="818707" cy="98319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3306726" y="5282491"/>
            <a:ext cx="666307" cy="76318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843517" y="5784112"/>
            <a:ext cx="655674" cy="3544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843517" y="6560288"/>
            <a:ext cx="655674" cy="14177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4757592" y="2940679"/>
            <a:ext cx="2013208" cy="7386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C00000"/>
                </a:solidFill>
              </a:rPr>
              <a:t>*REPLACE “ENTRANCE” WITH EXIT THROUGHOUT</a:t>
            </a:r>
            <a:endParaRPr lang="en-US" sz="1400" dirty="0">
              <a:solidFill>
                <a:srgbClr val="C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7201" y="2285939"/>
            <a:ext cx="11542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</a:rPr>
              <a:t>1070B</a:t>
            </a:r>
            <a:endParaRPr lang="en-US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5888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Google Shape;60;p1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1622455"/>
            <a:ext cx="6858000" cy="8158507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Google Shape;61;p14"/>
          <p:cNvGraphicFramePr/>
          <p:nvPr>
            <p:extLst>
              <p:ext uri="{D42A27DB-BD31-4B8C-83A1-F6EECF244321}">
                <p14:modId xmlns:p14="http://schemas.microsoft.com/office/powerpoint/2010/main" val="4175307422"/>
              </p:ext>
            </p:extLst>
          </p:nvPr>
        </p:nvGraphicFramePr>
        <p:xfrm>
          <a:off x="3933962" y="9718043"/>
          <a:ext cx="2877572" cy="103626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438786"/>
                <a:gridCol w="1438786"/>
              </a:tblGrid>
              <a:tr h="323505">
                <a:tc gridSpan="2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dirty="0">
                          <a:solidFill>
                            <a:srgbClr val="990000"/>
                          </a:solidFill>
                        </a:rPr>
                        <a:t>Standard Specification Reference</a:t>
                      </a:r>
                      <a:endParaRPr sz="1100" dirty="0">
                        <a:solidFill>
                          <a:srgbClr val="990000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>
                        <a:solidFill>
                          <a:srgbClr val="990000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54061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dirty="0">
                          <a:solidFill>
                            <a:srgbClr val="990000"/>
                          </a:solidFill>
                        </a:rPr>
                        <a:t>Date</a:t>
                      </a:r>
                      <a:endParaRPr sz="1100" dirty="0">
                        <a:solidFill>
                          <a:srgbClr val="990000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>
                        <a:solidFill>
                          <a:srgbClr val="990000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dirty="0">
                          <a:solidFill>
                            <a:srgbClr val="990000"/>
                          </a:solidFill>
                        </a:rPr>
                        <a:t>Standard Drawing No.</a:t>
                      </a:r>
                      <a:endParaRPr sz="1100" dirty="0">
                        <a:solidFill>
                          <a:srgbClr val="990000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i="1" dirty="0">
                          <a:solidFill>
                            <a:srgbClr val="990000"/>
                          </a:solidFill>
                        </a:rPr>
                        <a:t>New Drawing</a:t>
                      </a:r>
                      <a:endParaRPr sz="1100" i="1" dirty="0">
                        <a:solidFill>
                          <a:srgbClr val="990000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Google Shape;62;p14"/>
          <p:cNvSpPr txBox="1"/>
          <p:nvPr/>
        </p:nvSpPr>
        <p:spPr>
          <a:xfrm>
            <a:off x="3004041" y="7143547"/>
            <a:ext cx="3382472" cy="558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dirty="0" smtClean="0">
                <a:solidFill>
                  <a:srgbClr val="C00000"/>
                </a:solidFill>
              </a:rPr>
              <a:t>HEIGHT (H) AND SPACING (L) OF CHECK DAM AS </a:t>
            </a:r>
            <a:r>
              <a:rPr lang="en" sz="1000" dirty="0">
                <a:solidFill>
                  <a:srgbClr val="C00000"/>
                </a:solidFill>
              </a:rPr>
              <a:t>PROVIDED IN PLANS BY OWNER OR OWNER’S </a:t>
            </a:r>
            <a:r>
              <a:rPr lang="en" sz="1000" dirty="0" smtClean="0">
                <a:solidFill>
                  <a:srgbClr val="C00000"/>
                </a:solidFill>
              </a:rPr>
              <a:t>REPRESENTATIVE. PROVIDE CALCULATIONS UPON REQUEST OF THE REVIEWING AGENCY.</a:t>
            </a:r>
            <a:endParaRPr sz="1000" dirty="0">
              <a:solidFill>
                <a:srgbClr val="C00000"/>
              </a:solidFill>
            </a:endParaRPr>
          </a:p>
        </p:txBody>
      </p:sp>
      <p:cxnSp>
        <p:nvCxnSpPr>
          <p:cNvPr id="9" name="Google Shape;65;p14"/>
          <p:cNvCxnSpPr/>
          <p:nvPr/>
        </p:nvCxnSpPr>
        <p:spPr>
          <a:xfrm flipV="1">
            <a:off x="973237" y="8575207"/>
            <a:ext cx="5007838" cy="40920"/>
          </a:xfrm>
          <a:prstGeom prst="straightConnector1">
            <a:avLst/>
          </a:prstGeom>
          <a:noFill/>
          <a:ln w="9525" cap="flat" cmpd="sng">
            <a:solidFill>
              <a:srgbClr val="CC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" name="Google Shape;68;p14"/>
          <p:cNvCxnSpPr/>
          <p:nvPr/>
        </p:nvCxnSpPr>
        <p:spPr>
          <a:xfrm flipH="1">
            <a:off x="3372226" y="7709395"/>
            <a:ext cx="360325" cy="535666"/>
          </a:xfrm>
          <a:prstGeom prst="straightConnector1">
            <a:avLst/>
          </a:prstGeom>
          <a:noFill/>
          <a:ln w="9525" cap="flat" cmpd="sng">
            <a:solidFill>
              <a:srgbClr val="CC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4" name="Google Shape;65;p14"/>
          <p:cNvCxnSpPr/>
          <p:nvPr/>
        </p:nvCxnSpPr>
        <p:spPr>
          <a:xfrm flipV="1">
            <a:off x="973237" y="8744702"/>
            <a:ext cx="5187720" cy="187265"/>
          </a:xfrm>
          <a:prstGeom prst="straightConnector1">
            <a:avLst/>
          </a:prstGeom>
          <a:noFill/>
          <a:ln w="9525" cap="flat" cmpd="sng">
            <a:solidFill>
              <a:srgbClr val="CC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6" name="Google Shape;65;p14"/>
          <p:cNvCxnSpPr/>
          <p:nvPr/>
        </p:nvCxnSpPr>
        <p:spPr>
          <a:xfrm flipV="1">
            <a:off x="700037" y="8322446"/>
            <a:ext cx="3443224" cy="29219"/>
          </a:xfrm>
          <a:prstGeom prst="straightConnector1">
            <a:avLst/>
          </a:prstGeom>
          <a:noFill/>
          <a:ln w="9525" cap="flat" cmpd="sng">
            <a:solidFill>
              <a:srgbClr val="CC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" name="Google Shape;65;p14"/>
          <p:cNvCxnSpPr/>
          <p:nvPr/>
        </p:nvCxnSpPr>
        <p:spPr>
          <a:xfrm flipV="1">
            <a:off x="3414776" y="8196066"/>
            <a:ext cx="2566299" cy="56242"/>
          </a:xfrm>
          <a:prstGeom prst="straightConnector1">
            <a:avLst/>
          </a:prstGeom>
          <a:noFill/>
          <a:ln w="9525" cap="flat" cmpd="sng">
            <a:solidFill>
              <a:srgbClr val="CC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6" name="Left Bracket 25"/>
          <p:cNvSpPr/>
          <p:nvPr/>
        </p:nvSpPr>
        <p:spPr>
          <a:xfrm rot="16200000">
            <a:off x="4580644" y="5903526"/>
            <a:ext cx="229266" cy="3382472"/>
          </a:xfrm>
          <a:prstGeom prst="leftBracket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264999" y="1872105"/>
            <a:ext cx="11542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</a:rPr>
              <a:t>1080</a:t>
            </a:r>
            <a:endParaRPr lang="en-US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1104364" y="9145962"/>
            <a:ext cx="2634569" cy="87488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i="1" dirty="0" smtClean="0">
                <a:solidFill>
                  <a:srgbClr val="FF0000"/>
                </a:solidFill>
              </a:rPr>
              <a:t>Replacing Original Drawing 1080A</a:t>
            </a:r>
            <a:endParaRPr lang="en-US" sz="14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6960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Google Shape;73;p1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1338791"/>
            <a:ext cx="6858000" cy="848627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Google Shape;74;p15"/>
          <p:cNvGraphicFramePr/>
          <p:nvPr>
            <p:extLst>
              <p:ext uri="{D42A27DB-BD31-4B8C-83A1-F6EECF244321}">
                <p14:modId xmlns:p14="http://schemas.microsoft.com/office/powerpoint/2010/main" val="2198013476"/>
              </p:ext>
            </p:extLst>
          </p:nvPr>
        </p:nvGraphicFramePr>
        <p:xfrm>
          <a:off x="3645321" y="9690175"/>
          <a:ext cx="2976936" cy="103626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488468"/>
                <a:gridCol w="1488468"/>
              </a:tblGrid>
              <a:tr h="372650">
                <a:tc gridSpan="2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dirty="0">
                          <a:solidFill>
                            <a:srgbClr val="990000"/>
                          </a:solidFill>
                        </a:rPr>
                        <a:t>Standard Specification Reference</a:t>
                      </a:r>
                      <a:endParaRPr sz="1100" dirty="0">
                        <a:solidFill>
                          <a:srgbClr val="990000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>
                        <a:solidFill>
                          <a:srgbClr val="990000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218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dirty="0">
                          <a:solidFill>
                            <a:srgbClr val="990000"/>
                          </a:solidFill>
                        </a:rPr>
                        <a:t>Date</a:t>
                      </a:r>
                      <a:endParaRPr sz="1100" dirty="0">
                        <a:solidFill>
                          <a:srgbClr val="990000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>
                        <a:solidFill>
                          <a:srgbClr val="990000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dirty="0">
                          <a:solidFill>
                            <a:srgbClr val="990000"/>
                          </a:solidFill>
                        </a:rPr>
                        <a:t>Standard Drawing No.</a:t>
                      </a:r>
                      <a:endParaRPr sz="1100" dirty="0">
                        <a:solidFill>
                          <a:srgbClr val="990000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i="1" dirty="0">
                          <a:solidFill>
                            <a:srgbClr val="990000"/>
                          </a:solidFill>
                        </a:rPr>
                        <a:t>New Drawing</a:t>
                      </a:r>
                      <a:endParaRPr sz="1100" dirty="0">
                        <a:solidFill>
                          <a:srgbClr val="990000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Google Shape;62;p14"/>
          <p:cNvSpPr txBox="1"/>
          <p:nvPr/>
        </p:nvSpPr>
        <p:spPr>
          <a:xfrm>
            <a:off x="4945" y="6148936"/>
            <a:ext cx="2124684" cy="10337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r"/>
            <a:r>
              <a:rPr lang="en" sz="1000" dirty="0" smtClean="0">
                <a:solidFill>
                  <a:srgbClr val="C00000"/>
                </a:solidFill>
              </a:rPr>
              <a:t>HEIGHT (H) AND SPACING (L) OF CHECK DAM AS </a:t>
            </a:r>
            <a:r>
              <a:rPr lang="en" sz="1000" dirty="0">
                <a:solidFill>
                  <a:srgbClr val="C00000"/>
                </a:solidFill>
              </a:rPr>
              <a:t>PROVIDED IN PLANS BY OWNER OR OWNER’S </a:t>
            </a:r>
            <a:r>
              <a:rPr lang="en" sz="1000" dirty="0" smtClean="0">
                <a:solidFill>
                  <a:srgbClr val="C00000"/>
                </a:solidFill>
              </a:rPr>
              <a:t>REPRESENTATIVE. </a:t>
            </a:r>
            <a:r>
              <a:rPr lang="en-US" sz="1000" dirty="0">
                <a:solidFill>
                  <a:srgbClr val="C00000"/>
                </a:solidFill>
              </a:rPr>
              <a:t>PROVIDE CALCULATIONS UPON REQUEST OF THE REVIEWING AGENCY.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dirty="0">
              <a:solidFill>
                <a:srgbClr val="C00000"/>
              </a:solidFill>
            </a:endParaRPr>
          </a:p>
        </p:txBody>
      </p:sp>
      <p:cxnSp>
        <p:nvCxnSpPr>
          <p:cNvPr id="7" name="Google Shape;65;p14"/>
          <p:cNvCxnSpPr/>
          <p:nvPr/>
        </p:nvCxnSpPr>
        <p:spPr>
          <a:xfrm flipV="1">
            <a:off x="1067287" y="8147807"/>
            <a:ext cx="5007838" cy="40920"/>
          </a:xfrm>
          <a:prstGeom prst="straightConnector1">
            <a:avLst/>
          </a:prstGeom>
          <a:noFill/>
          <a:ln w="9525" cap="flat" cmpd="sng">
            <a:solidFill>
              <a:srgbClr val="CC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" name="Google Shape;68;p14"/>
          <p:cNvCxnSpPr/>
          <p:nvPr/>
        </p:nvCxnSpPr>
        <p:spPr>
          <a:xfrm>
            <a:off x="2129629" y="6800707"/>
            <a:ext cx="1379197" cy="1011655"/>
          </a:xfrm>
          <a:prstGeom prst="straightConnector1">
            <a:avLst/>
          </a:prstGeom>
          <a:noFill/>
          <a:ln w="9525" cap="flat" cmpd="sng">
            <a:solidFill>
              <a:srgbClr val="CC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9" name="Google Shape;65;p14"/>
          <p:cNvCxnSpPr/>
          <p:nvPr/>
        </p:nvCxnSpPr>
        <p:spPr>
          <a:xfrm flipV="1">
            <a:off x="1067287" y="8394091"/>
            <a:ext cx="5187720" cy="187265"/>
          </a:xfrm>
          <a:prstGeom prst="straightConnector1">
            <a:avLst/>
          </a:prstGeom>
          <a:noFill/>
          <a:ln w="9525" cap="flat" cmpd="sng">
            <a:solidFill>
              <a:srgbClr val="CC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" name="Google Shape;65;p14"/>
          <p:cNvCxnSpPr/>
          <p:nvPr/>
        </p:nvCxnSpPr>
        <p:spPr>
          <a:xfrm flipV="1">
            <a:off x="794087" y="7909526"/>
            <a:ext cx="3443224" cy="29219"/>
          </a:xfrm>
          <a:prstGeom prst="straightConnector1">
            <a:avLst/>
          </a:prstGeom>
          <a:noFill/>
          <a:ln w="9525" cap="flat" cmpd="sng">
            <a:solidFill>
              <a:srgbClr val="CC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" name="Google Shape;65;p14"/>
          <p:cNvCxnSpPr/>
          <p:nvPr/>
        </p:nvCxnSpPr>
        <p:spPr>
          <a:xfrm flipV="1">
            <a:off x="3508826" y="7769696"/>
            <a:ext cx="2566299" cy="56242"/>
          </a:xfrm>
          <a:prstGeom prst="straightConnector1">
            <a:avLst/>
          </a:prstGeom>
          <a:noFill/>
          <a:ln w="9525" cap="flat" cmpd="sng">
            <a:solidFill>
              <a:srgbClr val="CC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6" name="Left Bracket 15"/>
          <p:cNvSpPr/>
          <p:nvPr/>
        </p:nvSpPr>
        <p:spPr>
          <a:xfrm rot="10800000">
            <a:off x="1761875" y="6176502"/>
            <a:ext cx="367754" cy="1048291"/>
          </a:xfrm>
          <a:prstGeom prst="leftBracket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Google Shape;62;p14"/>
          <p:cNvSpPr txBox="1"/>
          <p:nvPr/>
        </p:nvSpPr>
        <p:spPr>
          <a:xfrm>
            <a:off x="3991321" y="6109456"/>
            <a:ext cx="423120" cy="284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dirty="0" smtClean="0">
                <a:solidFill>
                  <a:srgbClr val="C00000"/>
                </a:solidFill>
              </a:rPr>
              <a:t>(H)</a:t>
            </a:r>
            <a:endParaRPr sz="1000" dirty="0">
              <a:solidFill>
                <a:srgbClr val="C0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16966" y="1593811"/>
            <a:ext cx="11542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</a:rPr>
              <a:t>1090</a:t>
            </a:r>
            <a:endParaRPr lang="en-US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471488" y="9642642"/>
            <a:ext cx="3173833" cy="87488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i="1" dirty="0" smtClean="0">
                <a:solidFill>
                  <a:srgbClr val="FF0000"/>
                </a:solidFill>
              </a:rPr>
              <a:t>New Drawing</a:t>
            </a:r>
          </a:p>
          <a:p>
            <a:r>
              <a:rPr lang="en-US" sz="1400" i="1" dirty="0">
                <a:solidFill>
                  <a:srgbClr val="FF0000"/>
                </a:solidFill>
              </a:rPr>
              <a:t>T</a:t>
            </a:r>
            <a:r>
              <a:rPr lang="en-US" sz="1400" i="1" dirty="0" smtClean="0">
                <a:solidFill>
                  <a:srgbClr val="FF0000"/>
                </a:solidFill>
              </a:rPr>
              <a:t>aken from </a:t>
            </a:r>
            <a:r>
              <a:rPr lang="en-US" sz="1400" i="1" dirty="0" err="1" smtClean="0">
                <a:solidFill>
                  <a:srgbClr val="FF0000"/>
                </a:solidFill>
              </a:rPr>
              <a:t>iSWM</a:t>
            </a:r>
            <a:r>
              <a:rPr lang="en-US" sz="1400" i="1" dirty="0" smtClean="0">
                <a:solidFill>
                  <a:srgbClr val="FF0000"/>
                </a:solidFill>
              </a:rPr>
              <a:t> manual to accompany  Figure 2.3/1080 replacement</a:t>
            </a:r>
            <a:endParaRPr lang="en-US" sz="14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074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89;p1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1434843"/>
            <a:ext cx="6858000" cy="802407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" name="Google Shape;91;p17"/>
          <p:cNvCxnSpPr/>
          <p:nvPr/>
        </p:nvCxnSpPr>
        <p:spPr>
          <a:xfrm flipH="1">
            <a:off x="1146000" y="9299265"/>
            <a:ext cx="4471029" cy="43542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" name="Straight Connector 2"/>
          <p:cNvCxnSpPr/>
          <p:nvPr/>
        </p:nvCxnSpPr>
        <p:spPr>
          <a:xfrm>
            <a:off x="881149" y="8124597"/>
            <a:ext cx="2921924" cy="444731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723014" y="7741343"/>
            <a:ext cx="5199321" cy="180752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Google Shape;62;p14"/>
          <p:cNvSpPr txBox="1"/>
          <p:nvPr/>
        </p:nvSpPr>
        <p:spPr>
          <a:xfrm>
            <a:off x="329615" y="9474199"/>
            <a:ext cx="5386504" cy="10057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l" rtl="0">
              <a:spcBef>
                <a:spcPts val="0"/>
              </a:spcBef>
              <a:spcAft>
                <a:spcPts val="0"/>
              </a:spcAft>
            </a:pPr>
            <a:r>
              <a:rPr lang="en-US" sz="1000" dirty="0" smtClean="0">
                <a:solidFill>
                  <a:srgbClr val="C00000"/>
                </a:solidFill>
              </a:rPr>
              <a:t>NOTES: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000" dirty="0" smtClean="0">
                <a:solidFill>
                  <a:srgbClr val="C00000"/>
                </a:solidFill>
              </a:rPr>
              <a:t>ACTUAL DIMENSIONS OF THE SEDIMENT TRAP SHALL BE DESIGNED BASED ON FLOW CONDITIONS AND SITE TOPOGRAPHY.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000" dirty="0" smtClean="0">
                <a:solidFill>
                  <a:srgbClr val="C00000"/>
                </a:solidFill>
              </a:rPr>
              <a:t>PROVIDE CALCULATIONS UPON REQUEST OF THE REVIEWING AGENCY. 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000" dirty="0" smtClean="0">
                <a:solidFill>
                  <a:srgbClr val="C00000"/>
                </a:solidFill>
              </a:rPr>
              <a:t>DESIGN OF VOLUME, HEIGHT, SLOPE, AND LENGTH AS PROVIDED IN PLANS PROVIDED BY OWNER OR OWNER’S REPRESENTATIVE.</a:t>
            </a:r>
            <a:endParaRPr lang="en-US" sz="1000" dirty="0">
              <a:solidFill>
                <a:srgbClr val="C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1000" dirty="0" smtClean="0">
              <a:solidFill>
                <a:srgbClr val="C00000"/>
              </a:solidFill>
            </a:endParaRPr>
          </a:p>
        </p:txBody>
      </p:sp>
      <p:graphicFrame>
        <p:nvGraphicFramePr>
          <p:cNvPr id="19" name="Google Shape;74;p15"/>
          <p:cNvGraphicFramePr/>
          <p:nvPr>
            <p:extLst>
              <p:ext uri="{D42A27DB-BD31-4B8C-83A1-F6EECF244321}">
                <p14:modId xmlns:p14="http://schemas.microsoft.com/office/powerpoint/2010/main" val="336037580"/>
              </p:ext>
            </p:extLst>
          </p:nvPr>
        </p:nvGraphicFramePr>
        <p:xfrm>
          <a:off x="4486275" y="8051198"/>
          <a:ext cx="2193317" cy="103626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763011"/>
                <a:gridCol w="1430306"/>
              </a:tblGrid>
              <a:tr h="372650">
                <a:tc gridSpan="2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dirty="0">
                          <a:solidFill>
                            <a:srgbClr val="990000"/>
                          </a:solidFill>
                        </a:rPr>
                        <a:t>Standard Specification Reference</a:t>
                      </a:r>
                      <a:endParaRPr sz="1100" dirty="0">
                        <a:solidFill>
                          <a:srgbClr val="990000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dirty="0" smtClean="0">
                          <a:solidFill>
                            <a:srgbClr val="990000"/>
                          </a:solidFill>
                        </a:rPr>
                        <a:t>202.12*</a:t>
                      </a:r>
                      <a:endParaRPr sz="1100" dirty="0">
                        <a:solidFill>
                          <a:srgbClr val="990000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218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dirty="0">
                          <a:solidFill>
                            <a:srgbClr val="990000"/>
                          </a:solidFill>
                        </a:rPr>
                        <a:t>Date</a:t>
                      </a:r>
                      <a:endParaRPr sz="1100" dirty="0">
                        <a:solidFill>
                          <a:srgbClr val="990000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>
                        <a:solidFill>
                          <a:srgbClr val="990000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dirty="0">
                          <a:solidFill>
                            <a:srgbClr val="990000"/>
                          </a:solidFill>
                        </a:rPr>
                        <a:t>Standard Drawing No.</a:t>
                      </a:r>
                      <a:endParaRPr sz="1100" dirty="0">
                        <a:solidFill>
                          <a:srgbClr val="990000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endParaRPr sz="1100" i="0" dirty="0">
                        <a:solidFill>
                          <a:srgbClr val="990000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9" name="Left Bracket 8"/>
          <p:cNvSpPr/>
          <p:nvPr/>
        </p:nvSpPr>
        <p:spPr>
          <a:xfrm>
            <a:off x="329615" y="9474199"/>
            <a:ext cx="277846" cy="1068710"/>
          </a:xfrm>
          <a:prstGeom prst="leftBracket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Arrow Connector 12"/>
          <p:cNvCxnSpPr/>
          <p:nvPr/>
        </p:nvCxnSpPr>
        <p:spPr>
          <a:xfrm flipV="1">
            <a:off x="468538" y="8124598"/>
            <a:ext cx="254476" cy="1334324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216966" y="1593811"/>
            <a:ext cx="11542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</a:rPr>
              <a:t>1100</a:t>
            </a:r>
            <a:endParaRPr lang="en-US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1510105" y="8771830"/>
            <a:ext cx="2634569" cy="87488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i="1" dirty="0" smtClean="0">
                <a:solidFill>
                  <a:srgbClr val="FF0000"/>
                </a:solidFill>
              </a:rPr>
              <a:t>Replacing Original Drawing 1090</a:t>
            </a:r>
            <a:endParaRPr lang="en-US" sz="14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6503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390" y="2860546"/>
            <a:ext cx="5915025" cy="7735712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Google Shape;90;p1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7378" y="1567159"/>
            <a:ext cx="6706559" cy="818460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" name="Google Shape;92;p17"/>
          <p:cNvCxnSpPr/>
          <p:nvPr/>
        </p:nvCxnSpPr>
        <p:spPr>
          <a:xfrm flipH="1">
            <a:off x="1258492" y="9471406"/>
            <a:ext cx="4212668" cy="108897"/>
          </a:xfrm>
          <a:prstGeom prst="straightConnector1">
            <a:avLst/>
          </a:prstGeom>
          <a:noFill/>
          <a:ln w="9525" cap="flat" cmpd="sng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" name="Straight Connector 6"/>
          <p:cNvCxnSpPr/>
          <p:nvPr/>
        </p:nvCxnSpPr>
        <p:spPr>
          <a:xfrm>
            <a:off x="745556" y="7823808"/>
            <a:ext cx="2776724" cy="403931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552450" y="7270297"/>
            <a:ext cx="2793451" cy="308086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 flipV="1">
            <a:off x="3086100" y="7623670"/>
            <a:ext cx="482922" cy="35642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2" name="Google Shape;74;p15"/>
          <p:cNvGraphicFramePr/>
          <p:nvPr>
            <p:extLst>
              <p:ext uri="{D42A27DB-BD31-4B8C-83A1-F6EECF244321}">
                <p14:modId xmlns:p14="http://schemas.microsoft.com/office/powerpoint/2010/main" val="192271663"/>
              </p:ext>
            </p:extLst>
          </p:nvPr>
        </p:nvGraphicFramePr>
        <p:xfrm>
          <a:off x="4311670" y="9580303"/>
          <a:ext cx="2193317" cy="103626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763011"/>
                <a:gridCol w="1430306"/>
              </a:tblGrid>
              <a:tr h="372650">
                <a:tc gridSpan="2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dirty="0">
                          <a:solidFill>
                            <a:srgbClr val="990000"/>
                          </a:solidFill>
                        </a:rPr>
                        <a:t>Standard Specification Reference</a:t>
                      </a:r>
                      <a:endParaRPr sz="1100" dirty="0">
                        <a:solidFill>
                          <a:srgbClr val="990000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dirty="0" smtClean="0">
                          <a:solidFill>
                            <a:srgbClr val="990000"/>
                          </a:solidFill>
                        </a:rPr>
                        <a:t>202.12*</a:t>
                      </a:r>
                      <a:endParaRPr sz="1100" dirty="0">
                        <a:solidFill>
                          <a:srgbClr val="990000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218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dirty="0">
                          <a:solidFill>
                            <a:srgbClr val="990000"/>
                          </a:solidFill>
                        </a:rPr>
                        <a:t>Date</a:t>
                      </a:r>
                      <a:endParaRPr sz="1100" dirty="0">
                        <a:solidFill>
                          <a:srgbClr val="990000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>
                        <a:solidFill>
                          <a:srgbClr val="990000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dirty="0">
                          <a:solidFill>
                            <a:srgbClr val="990000"/>
                          </a:solidFill>
                        </a:rPr>
                        <a:t>Standard Drawing No.</a:t>
                      </a:r>
                      <a:endParaRPr sz="1100" dirty="0">
                        <a:solidFill>
                          <a:srgbClr val="990000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endParaRPr sz="1100" i="0" dirty="0">
                        <a:solidFill>
                          <a:srgbClr val="990000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cxnSp>
        <p:nvCxnSpPr>
          <p:cNvPr id="24" name="Straight Connector 23"/>
          <p:cNvCxnSpPr/>
          <p:nvPr/>
        </p:nvCxnSpPr>
        <p:spPr>
          <a:xfrm flipH="1">
            <a:off x="3905250" y="7210425"/>
            <a:ext cx="2143125" cy="1400175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3929343" y="7210425"/>
            <a:ext cx="2119032" cy="1388515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Oval 28"/>
          <p:cNvSpPr/>
          <p:nvPr/>
        </p:nvSpPr>
        <p:spPr>
          <a:xfrm>
            <a:off x="836023" y="5947954"/>
            <a:ext cx="2020388" cy="409303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8" name="Straight Arrow Connector 37"/>
          <p:cNvCxnSpPr/>
          <p:nvPr/>
        </p:nvCxnSpPr>
        <p:spPr>
          <a:xfrm>
            <a:off x="2856411" y="6156960"/>
            <a:ext cx="1532709" cy="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Google Shape;62;p14"/>
          <p:cNvSpPr txBox="1"/>
          <p:nvPr/>
        </p:nvSpPr>
        <p:spPr>
          <a:xfrm>
            <a:off x="4358471" y="5965098"/>
            <a:ext cx="1397895" cy="2397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i="1" dirty="0" smtClean="0">
                <a:solidFill>
                  <a:srgbClr val="C00000"/>
                </a:solidFill>
              </a:rPr>
              <a:t>(move to this side)</a:t>
            </a:r>
            <a:endParaRPr sz="1000" i="1" dirty="0">
              <a:solidFill>
                <a:srgbClr val="C00000"/>
              </a:solidFill>
            </a:endParaRPr>
          </a:p>
        </p:txBody>
      </p:sp>
      <p:sp>
        <p:nvSpPr>
          <p:cNvPr id="41" name="Google Shape;62;p14"/>
          <p:cNvSpPr txBox="1"/>
          <p:nvPr/>
        </p:nvSpPr>
        <p:spPr>
          <a:xfrm>
            <a:off x="3454354" y="4769042"/>
            <a:ext cx="524491" cy="243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 smtClean="0">
                <a:solidFill>
                  <a:srgbClr val="C00000"/>
                </a:solidFill>
              </a:rPr>
              <a:t>SIDE</a:t>
            </a:r>
            <a:endParaRPr sz="1000" dirty="0">
              <a:solidFill>
                <a:srgbClr val="C00000"/>
              </a:solidFill>
            </a:endParaRPr>
          </a:p>
        </p:txBody>
      </p:sp>
      <p:cxnSp>
        <p:nvCxnSpPr>
          <p:cNvPr id="48" name="Straight Connector 47"/>
          <p:cNvCxnSpPr/>
          <p:nvPr/>
        </p:nvCxnSpPr>
        <p:spPr>
          <a:xfrm flipV="1">
            <a:off x="3522280" y="4769042"/>
            <a:ext cx="262246" cy="68823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val 5"/>
          <p:cNvSpPr/>
          <p:nvPr/>
        </p:nvSpPr>
        <p:spPr>
          <a:xfrm>
            <a:off x="1951372" y="6128656"/>
            <a:ext cx="180474" cy="7619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1162228" y="6204855"/>
            <a:ext cx="789144" cy="416086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305292" y="6584404"/>
            <a:ext cx="14554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rgbClr val="C00000"/>
                </a:solidFill>
              </a:rPr>
              <a:t>Remove internal leader line</a:t>
            </a:r>
            <a:endParaRPr lang="en-US" sz="1200" dirty="0">
              <a:solidFill>
                <a:srgbClr val="C00000"/>
              </a:solidFill>
            </a:endParaRPr>
          </a:p>
        </p:txBody>
      </p:sp>
      <p:sp>
        <p:nvSpPr>
          <p:cNvPr id="25" name="Google Shape;62;p14"/>
          <p:cNvSpPr txBox="1"/>
          <p:nvPr/>
        </p:nvSpPr>
        <p:spPr>
          <a:xfrm>
            <a:off x="3569022" y="7784086"/>
            <a:ext cx="2976792" cy="150265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l" rtl="0">
              <a:spcBef>
                <a:spcPts val="0"/>
              </a:spcBef>
              <a:spcAft>
                <a:spcPts val="0"/>
              </a:spcAft>
            </a:pPr>
            <a:r>
              <a:rPr lang="en-US" sz="1000" dirty="0" smtClean="0">
                <a:solidFill>
                  <a:srgbClr val="C00000"/>
                </a:solidFill>
              </a:rPr>
              <a:t>NOTES: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000" dirty="0" smtClean="0">
                <a:solidFill>
                  <a:srgbClr val="C00000"/>
                </a:solidFill>
              </a:rPr>
              <a:t>ACTUAL DIMENSIONS OF THE SEDIMENT TRAP SHALL BE DESIGNED BASED ON FLOW CONDITIONS AND SITE TOPOGRAPHY.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000" dirty="0" smtClean="0">
                <a:solidFill>
                  <a:srgbClr val="C00000"/>
                </a:solidFill>
              </a:rPr>
              <a:t>PROVIDE CALCULATIONS UPON REQUEST OF THE REVIEWING AGENCY. 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000" dirty="0" smtClean="0">
                <a:solidFill>
                  <a:srgbClr val="C00000"/>
                </a:solidFill>
              </a:rPr>
              <a:t>DESIGN OF VOLUME, HEIGHT, SLOPE, AND LENGTH AS PROVIDED IN PLANS PROVIDED BY OWNER OR OWNER’S REPRESENTATIVE.</a:t>
            </a:r>
            <a:endParaRPr lang="en-US" sz="1000" dirty="0">
              <a:solidFill>
                <a:srgbClr val="C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1000" dirty="0" smtClean="0">
              <a:solidFill>
                <a:srgbClr val="C00000"/>
              </a:solidFill>
            </a:endParaRPr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554586" y="9538551"/>
            <a:ext cx="3757084" cy="87488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i="1" dirty="0" smtClean="0">
                <a:solidFill>
                  <a:srgbClr val="FF0000"/>
                </a:solidFill>
              </a:rPr>
              <a:t>New Drawing</a:t>
            </a:r>
          </a:p>
          <a:p>
            <a:r>
              <a:rPr lang="en-US" sz="1400" i="1" dirty="0">
                <a:solidFill>
                  <a:srgbClr val="FF0000"/>
                </a:solidFill>
              </a:rPr>
              <a:t>T</a:t>
            </a:r>
            <a:r>
              <a:rPr lang="en-US" sz="1400" i="1" dirty="0" smtClean="0">
                <a:solidFill>
                  <a:srgbClr val="FF0000"/>
                </a:solidFill>
              </a:rPr>
              <a:t>aken from </a:t>
            </a:r>
            <a:r>
              <a:rPr lang="en-US" sz="1400" i="1" dirty="0" err="1" smtClean="0">
                <a:solidFill>
                  <a:srgbClr val="FF0000"/>
                </a:solidFill>
              </a:rPr>
              <a:t>iSWM</a:t>
            </a:r>
            <a:r>
              <a:rPr lang="en-US" sz="1400" i="1" dirty="0" smtClean="0">
                <a:solidFill>
                  <a:srgbClr val="FF0000"/>
                </a:solidFill>
              </a:rPr>
              <a:t> manual to accompany </a:t>
            </a:r>
          </a:p>
          <a:p>
            <a:r>
              <a:rPr lang="en-US" sz="1400" i="1" dirty="0" smtClean="0">
                <a:solidFill>
                  <a:srgbClr val="FF0000"/>
                </a:solidFill>
              </a:rPr>
              <a:t>Figure 3.30/1090 replacement</a:t>
            </a:r>
            <a:endParaRPr lang="en-US" sz="1400" i="1" dirty="0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58820" y="1680407"/>
            <a:ext cx="11542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</a:rPr>
              <a:t>1110</a:t>
            </a:r>
            <a:endParaRPr lang="en-US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9418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1488" y="2791867"/>
            <a:ext cx="5915025" cy="7735712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920898"/>
            <a:ext cx="6857999" cy="7377698"/>
          </a:xfrm>
          <a:prstGeom prst="rect">
            <a:avLst/>
          </a:prstGeom>
        </p:spPr>
      </p:pic>
      <p:cxnSp>
        <p:nvCxnSpPr>
          <p:cNvPr id="8" name="Straight Arrow Connector 7"/>
          <p:cNvCxnSpPr/>
          <p:nvPr/>
        </p:nvCxnSpPr>
        <p:spPr>
          <a:xfrm>
            <a:off x="771525" y="3956386"/>
            <a:ext cx="638175" cy="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771525" y="3679387"/>
            <a:ext cx="5619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rgbClr val="C00000"/>
                </a:solidFill>
              </a:rPr>
              <a:t>FLOW</a:t>
            </a:r>
            <a:endParaRPr lang="en-US" sz="1200" dirty="0">
              <a:solidFill>
                <a:srgbClr val="C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862638" y="3746836"/>
            <a:ext cx="5619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rgbClr val="C00000"/>
                </a:solidFill>
              </a:rPr>
              <a:t>FLOW</a:t>
            </a:r>
            <a:endParaRPr lang="en-US" sz="1200" dirty="0">
              <a:solidFill>
                <a:srgbClr val="C00000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4050613" y="7144611"/>
            <a:ext cx="45719" cy="4571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4050613" y="7210244"/>
            <a:ext cx="45719" cy="4571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4050612" y="7275877"/>
            <a:ext cx="45719" cy="4571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4050612" y="7341510"/>
            <a:ext cx="45719" cy="4571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4050612" y="7411160"/>
            <a:ext cx="45719" cy="4571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4050611" y="7480810"/>
            <a:ext cx="45719" cy="4571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4119669" y="7143866"/>
            <a:ext cx="45719" cy="4571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4119669" y="7214261"/>
            <a:ext cx="45719" cy="4571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4119669" y="7275876"/>
            <a:ext cx="45719" cy="4571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4119668" y="7341510"/>
            <a:ext cx="45719" cy="4571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4119667" y="7411160"/>
            <a:ext cx="45719" cy="4571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4119666" y="7480811"/>
            <a:ext cx="45719" cy="4571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5" name="Straight Arrow Connector 24"/>
          <p:cNvCxnSpPr/>
          <p:nvPr/>
        </p:nvCxnSpPr>
        <p:spPr>
          <a:xfrm flipV="1">
            <a:off x="3812988" y="7240924"/>
            <a:ext cx="214286" cy="104682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H="1">
            <a:off x="3687482" y="7341510"/>
            <a:ext cx="125506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2542235" y="7143866"/>
            <a:ext cx="13416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>
                <a:solidFill>
                  <a:srgbClr val="C00000"/>
                </a:solidFill>
              </a:rPr>
              <a:t>PERFORATED RISER</a:t>
            </a:r>
            <a:endParaRPr lang="en-US" sz="1100" dirty="0">
              <a:solidFill>
                <a:srgbClr val="C0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56829" y="9467890"/>
            <a:ext cx="34779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rgbClr val="C00000"/>
                </a:solidFill>
              </a:rPr>
              <a:t>Note: </a:t>
            </a:r>
          </a:p>
          <a:p>
            <a:pPr marL="171450" indent="-171450">
              <a:buFontTx/>
              <a:buChar char="-"/>
            </a:pPr>
            <a:r>
              <a:rPr lang="en-US" sz="1200" dirty="0" smtClean="0">
                <a:solidFill>
                  <a:srgbClr val="C00000"/>
                </a:solidFill>
              </a:rPr>
              <a:t>Pipe size, rock size, and berm height as provided in plans by owner or owner’s representative</a:t>
            </a:r>
          </a:p>
          <a:p>
            <a:pPr marL="171450" indent="-171450">
              <a:buFontTx/>
              <a:buChar char="-"/>
            </a:pPr>
            <a:r>
              <a:rPr lang="en-US" sz="1200" dirty="0" smtClean="0">
                <a:solidFill>
                  <a:srgbClr val="C00000"/>
                </a:solidFill>
              </a:rPr>
              <a:t>Optional: A collar of 1.5-3 inch, well graded gravel (not shown) may be placed around the perforated riser</a:t>
            </a:r>
            <a:endParaRPr lang="en-US" sz="1200" dirty="0">
              <a:solidFill>
                <a:srgbClr val="C00000"/>
              </a:solidFill>
            </a:endParaRPr>
          </a:p>
        </p:txBody>
      </p:sp>
      <p:sp>
        <p:nvSpPr>
          <p:cNvPr id="26" name="Title 1"/>
          <p:cNvSpPr txBox="1">
            <a:spLocks/>
          </p:cNvSpPr>
          <p:nvPr/>
        </p:nvSpPr>
        <p:spPr>
          <a:xfrm>
            <a:off x="1895795" y="8691219"/>
            <a:ext cx="2634569" cy="87488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i="1" dirty="0" smtClean="0">
                <a:solidFill>
                  <a:srgbClr val="FF0000"/>
                </a:solidFill>
              </a:rPr>
              <a:t>Replacing Original Drawing 1100</a:t>
            </a:r>
            <a:endParaRPr lang="en-US" sz="1400" i="1" dirty="0">
              <a:solidFill>
                <a:srgbClr val="FF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56829" y="2147045"/>
            <a:ext cx="11542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</a:rPr>
              <a:t>1120</a:t>
            </a:r>
            <a:endParaRPr lang="en-US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045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63741"/>
            <a:ext cx="6858000" cy="7283459"/>
          </a:xfrm>
          <a:prstGeom prst="rect">
            <a:avLst/>
          </a:prstGeom>
        </p:spPr>
      </p:pic>
      <p:cxnSp>
        <p:nvCxnSpPr>
          <p:cNvPr id="3" name="Straight Connector 2"/>
          <p:cNvCxnSpPr/>
          <p:nvPr/>
        </p:nvCxnSpPr>
        <p:spPr>
          <a:xfrm flipV="1">
            <a:off x="2413591" y="5560828"/>
            <a:ext cx="1850065" cy="10632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4263656" y="5402183"/>
            <a:ext cx="15882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C00000"/>
                </a:solidFill>
              </a:rPr>
              <a:t>SILT FENCE</a:t>
            </a:r>
            <a:endParaRPr lang="en-US" sz="1600" dirty="0">
              <a:solidFill>
                <a:srgbClr val="C00000"/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4497572" y="3795823"/>
            <a:ext cx="1158949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4497572" y="3902149"/>
            <a:ext cx="754912" cy="3544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5385390" y="3668233"/>
            <a:ext cx="466504" cy="3543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149902" y="2353456"/>
            <a:ext cx="11542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</a:rPr>
              <a:t>1020A</a:t>
            </a:r>
            <a:endParaRPr lang="en-US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2021338" y="8800381"/>
            <a:ext cx="2634569" cy="87488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i="1" dirty="0" smtClean="0">
                <a:solidFill>
                  <a:srgbClr val="FF0000"/>
                </a:solidFill>
              </a:rPr>
              <a:t>Replacing Original Drawing 1020</a:t>
            </a:r>
            <a:endParaRPr lang="en-US" sz="14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6397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68989"/>
            <a:ext cx="6857999" cy="925402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55621" y="1468989"/>
            <a:ext cx="49467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rgbClr val="C00000"/>
                </a:solidFill>
              </a:rPr>
              <a:t>ORIGINAL PWCS DRAWING</a:t>
            </a:r>
            <a:endParaRPr lang="en-US" sz="2000" dirty="0"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8820" y="1680407"/>
            <a:ext cx="11542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</a:rPr>
              <a:t>1130</a:t>
            </a:r>
            <a:endParaRPr lang="en-US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808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36033"/>
            <a:ext cx="6858000" cy="907930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55621" y="1468989"/>
            <a:ext cx="49467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 smtClean="0">
                <a:solidFill>
                  <a:srgbClr val="C00000"/>
                </a:solidFill>
              </a:rPr>
              <a:t>iSWM</a:t>
            </a:r>
            <a:r>
              <a:rPr lang="en-US" sz="2000" dirty="0" smtClean="0">
                <a:solidFill>
                  <a:srgbClr val="C00000"/>
                </a:solidFill>
              </a:rPr>
              <a:t> EQUIVALENT - 1110</a:t>
            </a:r>
            <a:endParaRPr lang="en-US" sz="2000" dirty="0">
              <a:solidFill>
                <a:srgbClr val="C00000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389385" y="9880335"/>
            <a:ext cx="4079225" cy="87488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i="1" dirty="0" smtClean="0">
                <a:solidFill>
                  <a:srgbClr val="FF0000"/>
                </a:solidFill>
              </a:rPr>
              <a:t>Possible replacement for Original Drawing 1110</a:t>
            </a:r>
            <a:endParaRPr lang="en-US" sz="14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5183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45710"/>
            <a:ext cx="6858000" cy="9275654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471487" y="1634506"/>
            <a:ext cx="5915025" cy="90362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000" b="1" dirty="0" smtClean="0">
                <a:solidFill>
                  <a:srgbClr val="FF0000"/>
                </a:solidFill>
              </a:rPr>
              <a:t>To Be Updated by </a:t>
            </a:r>
            <a:r>
              <a:rPr lang="en-US" sz="8000" b="1" dirty="0" err="1" smtClean="0">
                <a:solidFill>
                  <a:srgbClr val="FF0000"/>
                </a:solidFill>
              </a:rPr>
              <a:t>Halff</a:t>
            </a:r>
            <a:endParaRPr lang="en-US" sz="8000" b="1" dirty="0" smtClean="0">
              <a:solidFill>
                <a:srgbClr val="FF0000"/>
              </a:solidFill>
            </a:endParaRPr>
          </a:p>
          <a:p>
            <a:pPr algn="ctr"/>
            <a:endParaRPr lang="en-US" sz="8000" b="1" dirty="0">
              <a:solidFill>
                <a:srgbClr val="FF0000"/>
              </a:solidFill>
            </a:endParaRPr>
          </a:p>
          <a:p>
            <a:pPr algn="ctr"/>
            <a:r>
              <a:rPr lang="en-US" sz="8000" b="1" dirty="0" smtClean="0">
                <a:solidFill>
                  <a:srgbClr val="FF0000"/>
                </a:solidFill>
              </a:rPr>
              <a:t>Will replace Original Drawing 1120</a:t>
            </a:r>
            <a:endParaRPr lang="en-US" sz="80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8820" y="1680407"/>
            <a:ext cx="11542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</a:rPr>
              <a:t>1140</a:t>
            </a:r>
            <a:endParaRPr lang="en-US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3340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60726"/>
            <a:ext cx="6858000" cy="9270547"/>
          </a:xfrm>
          <a:prstGeom prst="rect">
            <a:avLst/>
          </a:prstGeom>
        </p:spPr>
      </p:pic>
      <p:sp>
        <p:nvSpPr>
          <p:cNvPr id="5" name="Google Shape;135;p22"/>
          <p:cNvSpPr txBox="1"/>
          <p:nvPr/>
        </p:nvSpPr>
        <p:spPr>
          <a:xfrm>
            <a:off x="116114" y="10261600"/>
            <a:ext cx="3425372" cy="469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rgbClr val="FF0000"/>
                </a:solidFill>
              </a:rPr>
              <a:t>BLOCK AND GRAVEL</a:t>
            </a:r>
            <a:endParaRPr sz="20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6114" y="1460726"/>
            <a:ext cx="11542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</a:rPr>
              <a:t>1150</a:t>
            </a:r>
            <a:endParaRPr lang="en-US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7536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68688"/>
            <a:ext cx="6858000" cy="9120063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471487" y="1634506"/>
            <a:ext cx="5915025" cy="90362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000" b="1" dirty="0" smtClean="0">
                <a:solidFill>
                  <a:srgbClr val="FF0000"/>
                </a:solidFill>
              </a:rPr>
              <a:t>To Be Updated by </a:t>
            </a:r>
            <a:r>
              <a:rPr lang="en-US" sz="8000" b="1" dirty="0" err="1" smtClean="0">
                <a:solidFill>
                  <a:srgbClr val="FF0000"/>
                </a:solidFill>
              </a:rPr>
              <a:t>Halff</a:t>
            </a:r>
            <a:endParaRPr lang="en-US" sz="8000" b="1" dirty="0" smtClean="0">
              <a:solidFill>
                <a:srgbClr val="FF0000"/>
              </a:solidFill>
            </a:endParaRPr>
          </a:p>
          <a:p>
            <a:pPr algn="ctr"/>
            <a:endParaRPr lang="en-US" sz="8000" b="1" dirty="0">
              <a:solidFill>
                <a:srgbClr val="FF0000"/>
              </a:solidFill>
            </a:endParaRPr>
          </a:p>
          <a:p>
            <a:pPr algn="ctr"/>
            <a:r>
              <a:rPr lang="en-US" sz="8000" b="1" dirty="0" smtClean="0">
                <a:solidFill>
                  <a:srgbClr val="FF0000"/>
                </a:solidFill>
              </a:rPr>
              <a:t>Will replace Original Drawing 1150</a:t>
            </a:r>
            <a:endParaRPr lang="en-US" sz="8000" b="1" dirty="0">
              <a:solidFill>
                <a:srgbClr val="FF0000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16114" y="1827392"/>
            <a:ext cx="11542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</a:rPr>
              <a:t>1160</a:t>
            </a:r>
            <a:endParaRPr lang="en-US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6059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66850"/>
            <a:ext cx="6858000" cy="9258300"/>
          </a:xfrm>
          <a:prstGeom prst="rect">
            <a:avLst/>
          </a:prstGeom>
        </p:spPr>
      </p:pic>
      <p:sp>
        <p:nvSpPr>
          <p:cNvPr id="5" name="Google Shape;135;p22"/>
          <p:cNvSpPr txBox="1"/>
          <p:nvPr/>
        </p:nvSpPr>
        <p:spPr>
          <a:xfrm>
            <a:off x="116114" y="10261600"/>
            <a:ext cx="3425372" cy="469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rgbClr val="FF0000"/>
                </a:solidFill>
              </a:rPr>
              <a:t>BLOCK AND GRAVEL</a:t>
            </a:r>
            <a:endParaRPr sz="20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55622" y="1627337"/>
            <a:ext cx="49467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rgbClr val="C00000"/>
                </a:solidFill>
              </a:rPr>
              <a:t>ORIGINAL PWCS DRAWING</a:t>
            </a:r>
            <a:endParaRPr lang="en-US" sz="2000" dirty="0">
              <a:solidFill>
                <a:srgbClr val="C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6434" y="1627337"/>
            <a:ext cx="11542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</a:rPr>
              <a:t>1170</a:t>
            </a:r>
            <a:endParaRPr lang="en-US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9599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01981"/>
            <a:ext cx="6858000" cy="918803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55622" y="1627337"/>
            <a:ext cx="49467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 smtClean="0">
                <a:solidFill>
                  <a:srgbClr val="C00000"/>
                </a:solidFill>
              </a:rPr>
              <a:t>iSWM</a:t>
            </a:r>
            <a:r>
              <a:rPr lang="en-US" sz="2000" dirty="0" smtClean="0">
                <a:solidFill>
                  <a:srgbClr val="C00000"/>
                </a:solidFill>
              </a:rPr>
              <a:t> EQUIVALENT - 1140</a:t>
            </a:r>
            <a:endParaRPr lang="en-US" sz="2000" dirty="0">
              <a:solidFill>
                <a:srgbClr val="C00000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389386" y="10055019"/>
            <a:ext cx="4079225" cy="87488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i="1" dirty="0" smtClean="0">
                <a:solidFill>
                  <a:srgbClr val="FF0000"/>
                </a:solidFill>
              </a:rPr>
              <a:t>Possible replacement for Original Drawing 1140</a:t>
            </a:r>
            <a:endParaRPr lang="en-US" sz="14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1686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82" y="2370603"/>
            <a:ext cx="6822318" cy="7412026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1940765" y="9147629"/>
            <a:ext cx="2634569" cy="87488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i="1" dirty="0" smtClean="0">
                <a:solidFill>
                  <a:srgbClr val="FF0000"/>
                </a:solidFill>
              </a:rPr>
              <a:t>Replacing Original Drawing 1160A</a:t>
            </a:r>
            <a:endParaRPr lang="en-US" sz="1400" i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682" y="2046917"/>
            <a:ext cx="11542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</a:rPr>
              <a:t>1180A</a:t>
            </a:r>
            <a:endParaRPr lang="en-US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9764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426458"/>
            <a:ext cx="6858000" cy="7339083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1940765" y="9147629"/>
            <a:ext cx="2634569" cy="87488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i="1" dirty="0" smtClean="0">
                <a:solidFill>
                  <a:srgbClr val="FF0000"/>
                </a:solidFill>
              </a:rPr>
              <a:t>Replacing Original Drawing 1160B</a:t>
            </a:r>
            <a:endParaRPr lang="en-US" sz="14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9050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61914"/>
            <a:ext cx="6858000" cy="9248091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1424016" y="9372677"/>
            <a:ext cx="3757084" cy="87488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i="1" dirty="0" smtClean="0">
                <a:solidFill>
                  <a:srgbClr val="FF0000"/>
                </a:solidFill>
              </a:rPr>
              <a:t>New Drawing</a:t>
            </a:r>
          </a:p>
          <a:p>
            <a:r>
              <a:rPr lang="en-US" sz="1400" i="1" dirty="0">
                <a:solidFill>
                  <a:srgbClr val="FF0000"/>
                </a:solidFill>
              </a:rPr>
              <a:t>T</a:t>
            </a:r>
            <a:r>
              <a:rPr lang="en-US" sz="1400" i="1" dirty="0" smtClean="0">
                <a:solidFill>
                  <a:srgbClr val="FF0000"/>
                </a:solidFill>
              </a:rPr>
              <a:t>aken from </a:t>
            </a:r>
            <a:r>
              <a:rPr lang="en-US" sz="1400" i="1" dirty="0" err="1" smtClean="0">
                <a:solidFill>
                  <a:srgbClr val="FF0000"/>
                </a:solidFill>
              </a:rPr>
              <a:t>iSWM</a:t>
            </a:r>
            <a:r>
              <a:rPr lang="en-US" sz="1400" i="1" dirty="0" smtClean="0">
                <a:solidFill>
                  <a:srgbClr val="FF0000"/>
                </a:solidFill>
              </a:rPr>
              <a:t> manual to accompany </a:t>
            </a:r>
          </a:p>
          <a:p>
            <a:r>
              <a:rPr lang="en-US" sz="1400" i="1" dirty="0" smtClean="0">
                <a:solidFill>
                  <a:srgbClr val="FF0000"/>
                </a:solidFill>
              </a:rPr>
              <a:t>Figure 2.7/1160 replacement</a:t>
            </a:r>
            <a:endParaRPr lang="en-US" sz="1400" i="1" dirty="0">
              <a:solidFill>
                <a:srgbClr val="FF0000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71487" y="1634506"/>
            <a:ext cx="5915026" cy="773817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000" b="1" dirty="0" smtClean="0">
                <a:solidFill>
                  <a:srgbClr val="FF0000"/>
                </a:solidFill>
              </a:rPr>
              <a:t>To Be Updated by </a:t>
            </a:r>
            <a:r>
              <a:rPr lang="en-US" sz="8000" b="1" dirty="0" err="1" smtClean="0">
                <a:solidFill>
                  <a:srgbClr val="FF0000"/>
                </a:solidFill>
              </a:rPr>
              <a:t>Halff</a:t>
            </a:r>
            <a:endParaRPr lang="en-US" sz="8000" b="1" dirty="0" smtClean="0">
              <a:solidFill>
                <a:srgbClr val="FF0000"/>
              </a:solidFill>
            </a:endParaRPr>
          </a:p>
          <a:p>
            <a:pPr algn="ctr"/>
            <a:endParaRPr lang="en-US" sz="8000" b="1" dirty="0">
              <a:solidFill>
                <a:srgbClr val="FF0000"/>
              </a:solidFill>
            </a:endParaRPr>
          </a:p>
          <a:p>
            <a:pPr algn="ctr"/>
            <a:r>
              <a:rPr lang="en-US" sz="8000" b="1" dirty="0" smtClean="0">
                <a:solidFill>
                  <a:srgbClr val="FF0000"/>
                </a:solidFill>
              </a:rPr>
              <a:t>Will </a:t>
            </a:r>
            <a:r>
              <a:rPr lang="en-US" sz="8000" b="1" dirty="0" smtClean="0">
                <a:solidFill>
                  <a:srgbClr val="FF0000"/>
                </a:solidFill>
              </a:rPr>
              <a:t>accompany Figure 2.8</a:t>
            </a:r>
            <a:endParaRPr lang="en-US" sz="80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682" y="2046917"/>
            <a:ext cx="11542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</a:rPr>
              <a:t>1180B</a:t>
            </a:r>
            <a:endParaRPr lang="en-US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1133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02" y="2666999"/>
            <a:ext cx="6822198" cy="726624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49902" y="2353456"/>
            <a:ext cx="11542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</a:rPr>
              <a:t>1020B</a:t>
            </a:r>
            <a:endParaRPr lang="en-US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7294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41676"/>
            <a:ext cx="6858000" cy="9244439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1438530" y="9245172"/>
            <a:ext cx="3757084" cy="87488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i="1" dirty="0" smtClean="0">
                <a:solidFill>
                  <a:srgbClr val="FF0000"/>
                </a:solidFill>
              </a:rPr>
              <a:t>New Drawing</a:t>
            </a:r>
          </a:p>
          <a:p>
            <a:r>
              <a:rPr lang="en-US" sz="1400" i="1" dirty="0">
                <a:solidFill>
                  <a:srgbClr val="FF0000"/>
                </a:solidFill>
              </a:rPr>
              <a:t>T</a:t>
            </a:r>
            <a:r>
              <a:rPr lang="en-US" sz="1400" i="1" dirty="0" smtClean="0">
                <a:solidFill>
                  <a:srgbClr val="FF0000"/>
                </a:solidFill>
              </a:rPr>
              <a:t>aken from </a:t>
            </a:r>
            <a:r>
              <a:rPr lang="en-US" sz="1400" i="1" dirty="0" err="1" smtClean="0">
                <a:solidFill>
                  <a:srgbClr val="FF0000"/>
                </a:solidFill>
              </a:rPr>
              <a:t>iSWM</a:t>
            </a:r>
            <a:r>
              <a:rPr lang="en-US" sz="1400" i="1" dirty="0" smtClean="0">
                <a:solidFill>
                  <a:srgbClr val="FF0000"/>
                </a:solidFill>
              </a:rPr>
              <a:t> manual</a:t>
            </a:r>
            <a:endParaRPr lang="en-US" sz="1400" i="1" dirty="0">
              <a:solidFill>
                <a:srgbClr val="FF0000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71487" y="1634506"/>
            <a:ext cx="5915025" cy="90362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000" b="1" dirty="0" smtClean="0">
                <a:solidFill>
                  <a:srgbClr val="FF0000"/>
                </a:solidFill>
              </a:rPr>
              <a:t>To Be Updated by </a:t>
            </a:r>
            <a:r>
              <a:rPr lang="en-US" sz="8000" b="1" dirty="0" err="1" smtClean="0">
                <a:solidFill>
                  <a:srgbClr val="FF0000"/>
                </a:solidFill>
              </a:rPr>
              <a:t>Halff</a:t>
            </a:r>
            <a:endParaRPr lang="en-US" sz="8000" b="1" dirty="0" smtClean="0">
              <a:solidFill>
                <a:srgbClr val="FF0000"/>
              </a:solidFill>
            </a:endParaRPr>
          </a:p>
          <a:p>
            <a:pPr algn="ctr"/>
            <a:endParaRPr lang="en-US" sz="8000" b="1" dirty="0">
              <a:solidFill>
                <a:srgbClr val="FF0000"/>
              </a:solidFill>
            </a:endParaRPr>
          </a:p>
          <a:p>
            <a:pPr algn="ctr"/>
            <a:r>
              <a:rPr lang="en-US" sz="8000" b="1" dirty="0" smtClean="0">
                <a:solidFill>
                  <a:srgbClr val="FF0000"/>
                </a:solidFill>
              </a:rPr>
              <a:t>New Drawing</a:t>
            </a:r>
            <a:endParaRPr lang="en-US" sz="80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682" y="2046917"/>
            <a:ext cx="11542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</a:rPr>
              <a:t>1190A</a:t>
            </a:r>
            <a:endParaRPr lang="en-US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830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75694"/>
            <a:ext cx="6858000" cy="9236081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1550458" y="9375800"/>
            <a:ext cx="3757084" cy="87488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i="1" dirty="0" smtClean="0">
                <a:solidFill>
                  <a:srgbClr val="FF0000"/>
                </a:solidFill>
              </a:rPr>
              <a:t>New Drawing</a:t>
            </a:r>
          </a:p>
          <a:p>
            <a:r>
              <a:rPr lang="en-US" sz="1400" i="1" dirty="0">
                <a:solidFill>
                  <a:srgbClr val="FF0000"/>
                </a:solidFill>
              </a:rPr>
              <a:t>T</a:t>
            </a:r>
            <a:r>
              <a:rPr lang="en-US" sz="1400" i="1" dirty="0" smtClean="0">
                <a:solidFill>
                  <a:srgbClr val="FF0000"/>
                </a:solidFill>
              </a:rPr>
              <a:t>aken from </a:t>
            </a:r>
            <a:r>
              <a:rPr lang="en-US" sz="1400" i="1" dirty="0" err="1" smtClean="0">
                <a:solidFill>
                  <a:srgbClr val="FF0000"/>
                </a:solidFill>
              </a:rPr>
              <a:t>iSWM</a:t>
            </a:r>
            <a:r>
              <a:rPr lang="en-US" sz="1400" i="1" dirty="0" smtClean="0">
                <a:solidFill>
                  <a:srgbClr val="FF0000"/>
                </a:solidFill>
              </a:rPr>
              <a:t> manual</a:t>
            </a:r>
            <a:endParaRPr lang="en-US" sz="1400" i="1" dirty="0">
              <a:solidFill>
                <a:srgbClr val="FF0000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71487" y="1634506"/>
            <a:ext cx="5915025" cy="90362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000" b="1" dirty="0" smtClean="0">
                <a:solidFill>
                  <a:srgbClr val="FF0000"/>
                </a:solidFill>
              </a:rPr>
              <a:t>To Be Updated by </a:t>
            </a:r>
            <a:r>
              <a:rPr lang="en-US" sz="8000" b="1" dirty="0" err="1" smtClean="0">
                <a:solidFill>
                  <a:srgbClr val="FF0000"/>
                </a:solidFill>
              </a:rPr>
              <a:t>Halff</a:t>
            </a:r>
            <a:endParaRPr lang="en-US" sz="8000" b="1" dirty="0" smtClean="0">
              <a:solidFill>
                <a:srgbClr val="FF0000"/>
              </a:solidFill>
            </a:endParaRPr>
          </a:p>
          <a:p>
            <a:pPr algn="ctr"/>
            <a:endParaRPr lang="en-US" sz="8000" b="1" dirty="0">
              <a:solidFill>
                <a:srgbClr val="FF0000"/>
              </a:solidFill>
            </a:endParaRPr>
          </a:p>
          <a:p>
            <a:pPr algn="ctr"/>
            <a:r>
              <a:rPr lang="en-US" sz="8000" b="1" dirty="0" smtClean="0">
                <a:solidFill>
                  <a:srgbClr val="FF0000"/>
                </a:solidFill>
              </a:rPr>
              <a:t>New Drawing</a:t>
            </a:r>
            <a:endParaRPr lang="en-US" sz="80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682" y="2046917"/>
            <a:ext cx="11542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</a:rPr>
              <a:t>1190B</a:t>
            </a:r>
            <a:endParaRPr lang="en-US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7897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517" y="4727628"/>
            <a:ext cx="5915025" cy="2356556"/>
          </a:xfrm>
        </p:spPr>
        <p:txBody>
          <a:bodyPr/>
          <a:lstStyle/>
          <a:p>
            <a:pPr algn="ctr"/>
            <a:r>
              <a:rPr lang="en-US" i="1" dirty="0" smtClean="0">
                <a:solidFill>
                  <a:srgbClr val="FF0000"/>
                </a:solidFill>
              </a:rPr>
              <a:t>New Drawing</a:t>
            </a:r>
            <a:br>
              <a:rPr lang="en-US" i="1" dirty="0" smtClean="0">
                <a:solidFill>
                  <a:srgbClr val="FF0000"/>
                </a:solidFill>
              </a:rPr>
            </a:br>
            <a:r>
              <a:rPr lang="en-US" i="1" dirty="0" smtClean="0">
                <a:solidFill>
                  <a:srgbClr val="FF0000"/>
                </a:solidFill>
              </a:rPr>
              <a:t>Grouted Rock Rip-Rap</a:t>
            </a:r>
            <a:br>
              <a:rPr lang="en-US" i="1" dirty="0" smtClean="0">
                <a:solidFill>
                  <a:srgbClr val="FF0000"/>
                </a:solidFill>
              </a:rPr>
            </a:br>
            <a:r>
              <a:rPr lang="en-US" i="1" dirty="0" err="1" smtClean="0">
                <a:solidFill>
                  <a:srgbClr val="FF0000"/>
                </a:solidFill>
              </a:rPr>
              <a:t>Halff</a:t>
            </a:r>
            <a:r>
              <a:rPr lang="en-US" i="1" dirty="0" smtClean="0">
                <a:solidFill>
                  <a:srgbClr val="FF0000"/>
                </a:solidFill>
              </a:rPr>
              <a:t> Associates 2018 Update</a:t>
            </a:r>
            <a:endParaRPr lang="en-US" i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682" y="2046917"/>
            <a:ext cx="11542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</a:rPr>
              <a:t>1200</a:t>
            </a:r>
            <a:endParaRPr lang="en-US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2047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517" y="4727628"/>
            <a:ext cx="5915025" cy="2356556"/>
          </a:xfrm>
        </p:spPr>
        <p:txBody>
          <a:bodyPr/>
          <a:lstStyle/>
          <a:p>
            <a:pPr algn="ctr"/>
            <a:r>
              <a:rPr lang="en-US" i="1" dirty="0" smtClean="0">
                <a:solidFill>
                  <a:srgbClr val="FF0000"/>
                </a:solidFill>
              </a:rPr>
              <a:t>New Drawing</a:t>
            </a:r>
            <a:br>
              <a:rPr lang="en-US" i="1" dirty="0" smtClean="0">
                <a:solidFill>
                  <a:srgbClr val="FF0000"/>
                </a:solidFill>
              </a:rPr>
            </a:br>
            <a:r>
              <a:rPr lang="en-US" i="1" dirty="0" smtClean="0">
                <a:solidFill>
                  <a:srgbClr val="FF0000"/>
                </a:solidFill>
              </a:rPr>
              <a:t>Stream Trash Catch/Screen</a:t>
            </a:r>
            <a:br>
              <a:rPr lang="en-US" i="1" dirty="0" smtClean="0">
                <a:solidFill>
                  <a:srgbClr val="FF0000"/>
                </a:solidFill>
              </a:rPr>
            </a:br>
            <a:r>
              <a:rPr lang="en-US" i="1" dirty="0" err="1" smtClean="0">
                <a:solidFill>
                  <a:srgbClr val="FF0000"/>
                </a:solidFill>
              </a:rPr>
              <a:t>Halff</a:t>
            </a:r>
            <a:r>
              <a:rPr lang="en-US" i="1" dirty="0" smtClean="0">
                <a:solidFill>
                  <a:srgbClr val="FF0000"/>
                </a:solidFill>
              </a:rPr>
              <a:t> Associates 2018 Update</a:t>
            </a:r>
            <a:endParaRPr lang="en-US" i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682" y="2046917"/>
            <a:ext cx="11542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</a:rPr>
              <a:t>1210</a:t>
            </a:r>
            <a:endParaRPr lang="en-US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3609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Potential Additional Drawings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The following schematics were either updated by </a:t>
            </a:r>
            <a:r>
              <a:rPr lang="en-US" dirty="0" err="1" smtClean="0"/>
              <a:t>Halff</a:t>
            </a:r>
            <a:r>
              <a:rPr lang="en-US" dirty="0" smtClean="0"/>
              <a:t> Associates in 2017 or have been tasked to </a:t>
            </a:r>
            <a:r>
              <a:rPr lang="en-US" dirty="0" err="1" smtClean="0"/>
              <a:t>Halff</a:t>
            </a:r>
            <a:r>
              <a:rPr lang="en-US" dirty="0" smtClean="0"/>
              <a:t> Associates to update in 2018/2019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105947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34507"/>
            <a:ext cx="6858000" cy="9036283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1424016" y="10377286"/>
            <a:ext cx="3757084" cy="59551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i="1" dirty="0" smtClean="0">
                <a:solidFill>
                  <a:srgbClr val="FF0000"/>
                </a:solidFill>
              </a:rPr>
              <a:t>To Be Updated by </a:t>
            </a:r>
            <a:r>
              <a:rPr lang="en-US" sz="1400" i="1" dirty="0" err="1" smtClean="0">
                <a:solidFill>
                  <a:srgbClr val="FF0000"/>
                </a:solidFill>
              </a:rPr>
              <a:t>Halff</a:t>
            </a:r>
            <a:r>
              <a:rPr lang="en-US" sz="1400" i="1" dirty="0" smtClean="0">
                <a:solidFill>
                  <a:srgbClr val="FF0000"/>
                </a:solidFill>
              </a:rPr>
              <a:t> Associates in 2018/2019</a:t>
            </a:r>
          </a:p>
        </p:txBody>
      </p:sp>
    </p:spTree>
    <p:extLst>
      <p:ext uri="{BB962C8B-B14F-4D97-AF65-F5344CB8AC3E}">
        <p14:creationId xmlns:p14="http://schemas.microsoft.com/office/powerpoint/2010/main" val="394027647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2442482"/>
            <a:ext cx="6861831" cy="7311118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1463863" y="9474163"/>
            <a:ext cx="3757084" cy="59551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i="1" dirty="0" smtClean="0">
                <a:solidFill>
                  <a:srgbClr val="FF0000"/>
                </a:solidFill>
              </a:rPr>
              <a:t>Updated by </a:t>
            </a:r>
            <a:r>
              <a:rPr lang="en-US" sz="1400" i="1" dirty="0" err="1" smtClean="0">
                <a:solidFill>
                  <a:srgbClr val="FF0000"/>
                </a:solidFill>
              </a:rPr>
              <a:t>Halff</a:t>
            </a:r>
            <a:r>
              <a:rPr lang="en-US" sz="1400" i="1" dirty="0" smtClean="0">
                <a:solidFill>
                  <a:srgbClr val="FF0000"/>
                </a:solidFill>
              </a:rPr>
              <a:t> Associates in 2017</a:t>
            </a:r>
          </a:p>
        </p:txBody>
      </p:sp>
    </p:spTree>
    <p:extLst>
      <p:ext uri="{BB962C8B-B14F-4D97-AF65-F5344CB8AC3E}">
        <p14:creationId xmlns:p14="http://schemas.microsoft.com/office/powerpoint/2010/main" val="394773139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90942"/>
            <a:ext cx="6858000" cy="9215812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1424016" y="10377286"/>
            <a:ext cx="3757084" cy="59551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i="1" dirty="0" smtClean="0">
                <a:solidFill>
                  <a:srgbClr val="FF0000"/>
                </a:solidFill>
              </a:rPr>
              <a:t>To Be Updated by </a:t>
            </a:r>
            <a:r>
              <a:rPr lang="en-US" sz="1400" i="1" dirty="0" err="1" smtClean="0">
                <a:solidFill>
                  <a:srgbClr val="FF0000"/>
                </a:solidFill>
              </a:rPr>
              <a:t>Halff</a:t>
            </a:r>
            <a:r>
              <a:rPr lang="en-US" sz="1400" i="1" dirty="0" smtClean="0">
                <a:solidFill>
                  <a:srgbClr val="FF0000"/>
                </a:solidFill>
              </a:rPr>
              <a:t> Associates in 2018/2019</a:t>
            </a:r>
          </a:p>
        </p:txBody>
      </p:sp>
    </p:spTree>
    <p:extLst>
      <p:ext uri="{BB962C8B-B14F-4D97-AF65-F5344CB8AC3E}">
        <p14:creationId xmlns:p14="http://schemas.microsoft.com/office/powerpoint/2010/main" val="237833149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96558"/>
            <a:ext cx="6858000" cy="7398883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1463863" y="9474163"/>
            <a:ext cx="3757084" cy="59551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i="1" dirty="0" smtClean="0">
                <a:solidFill>
                  <a:srgbClr val="FF0000"/>
                </a:solidFill>
              </a:rPr>
              <a:t>Updated by </a:t>
            </a:r>
            <a:r>
              <a:rPr lang="en-US" sz="1400" i="1" dirty="0" err="1" smtClean="0">
                <a:solidFill>
                  <a:srgbClr val="FF0000"/>
                </a:solidFill>
              </a:rPr>
              <a:t>Halff</a:t>
            </a:r>
            <a:r>
              <a:rPr lang="en-US" sz="1400" i="1" dirty="0" smtClean="0">
                <a:solidFill>
                  <a:srgbClr val="FF0000"/>
                </a:solidFill>
              </a:rPr>
              <a:t> Associates in 2017</a:t>
            </a:r>
          </a:p>
        </p:txBody>
      </p:sp>
    </p:spTree>
    <p:extLst>
      <p:ext uri="{BB962C8B-B14F-4D97-AF65-F5344CB8AC3E}">
        <p14:creationId xmlns:p14="http://schemas.microsoft.com/office/powerpoint/2010/main" val="318085012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96558"/>
            <a:ext cx="6858000" cy="7398883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1463863" y="9474163"/>
            <a:ext cx="3757084" cy="59551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i="1" dirty="0" smtClean="0">
                <a:solidFill>
                  <a:srgbClr val="FF0000"/>
                </a:solidFill>
              </a:rPr>
              <a:t>Updated by </a:t>
            </a:r>
            <a:r>
              <a:rPr lang="en-US" sz="1400" i="1" dirty="0" err="1" smtClean="0">
                <a:solidFill>
                  <a:srgbClr val="FF0000"/>
                </a:solidFill>
              </a:rPr>
              <a:t>Halff</a:t>
            </a:r>
            <a:r>
              <a:rPr lang="en-US" sz="1400" i="1" dirty="0" smtClean="0">
                <a:solidFill>
                  <a:srgbClr val="FF0000"/>
                </a:solidFill>
              </a:rPr>
              <a:t> Associates in 2017</a:t>
            </a:r>
          </a:p>
        </p:txBody>
      </p:sp>
    </p:spTree>
    <p:extLst>
      <p:ext uri="{BB962C8B-B14F-4D97-AF65-F5344CB8AC3E}">
        <p14:creationId xmlns:p14="http://schemas.microsoft.com/office/powerpoint/2010/main" val="41147949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00" y="1523092"/>
            <a:ext cx="6756400" cy="9137457"/>
          </a:xfrm>
          <a:prstGeom prst="rect">
            <a:avLst/>
          </a:prstGeom>
        </p:spPr>
      </p:pic>
      <p:sp>
        <p:nvSpPr>
          <p:cNvPr id="5" name="Google Shape;170;p25"/>
          <p:cNvSpPr txBox="1"/>
          <p:nvPr/>
        </p:nvSpPr>
        <p:spPr>
          <a:xfrm>
            <a:off x="2100693" y="4012861"/>
            <a:ext cx="1516800" cy="29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dirty="0">
                <a:solidFill>
                  <a:srgbClr val="FF0000"/>
                </a:solidFill>
              </a:rPr>
              <a:t>Longitudinal slope</a:t>
            </a:r>
            <a:endParaRPr sz="1100" dirty="0">
              <a:solidFill>
                <a:srgbClr val="FF0000"/>
              </a:solidFill>
            </a:endParaRPr>
          </a:p>
        </p:txBody>
      </p:sp>
      <p:sp>
        <p:nvSpPr>
          <p:cNvPr id="6" name="Google Shape;161;p25"/>
          <p:cNvSpPr txBox="1"/>
          <p:nvPr/>
        </p:nvSpPr>
        <p:spPr>
          <a:xfrm>
            <a:off x="315436" y="8757031"/>
            <a:ext cx="2666400" cy="29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solidFill>
                  <a:srgbClr val="FF0000"/>
                </a:solidFill>
              </a:rPr>
              <a:t>For </a:t>
            </a:r>
            <a:r>
              <a:rPr lang="en" sz="1200" dirty="0" smtClean="0">
                <a:solidFill>
                  <a:srgbClr val="FF0000"/>
                </a:solidFill>
              </a:rPr>
              <a:t>swale </a:t>
            </a:r>
            <a:r>
              <a:rPr lang="en" sz="1200" dirty="0">
                <a:solidFill>
                  <a:srgbClr val="FF0000"/>
                </a:solidFill>
              </a:rPr>
              <a:t>material, see Note 6</a:t>
            </a:r>
            <a:endParaRPr sz="1200" dirty="0">
              <a:solidFill>
                <a:srgbClr val="FF0000"/>
              </a:solidFill>
            </a:endParaRPr>
          </a:p>
        </p:txBody>
      </p:sp>
      <p:cxnSp>
        <p:nvCxnSpPr>
          <p:cNvPr id="7" name="Google Shape;162;p25"/>
          <p:cNvCxnSpPr/>
          <p:nvPr/>
        </p:nvCxnSpPr>
        <p:spPr>
          <a:xfrm flipH="1">
            <a:off x="261257" y="8182927"/>
            <a:ext cx="2418727" cy="554673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" name="Google Shape;163;p25"/>
          <p:cNvCxnSpPr/>
          <p:nvPr/>
        </p:nvCxnSpPr>
        <p:spPr>
          <a:xfrm flipV="1">
            <a:off x="3129300" y="5660709"/>
            <a:ext cx="599400" cy="67461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1" name="Google Shape;171;p25"/>
          <p:cNvSpPr txBox="1"/>
          <p:nvPr/>
        </p:nvSpPr>
        <p:spPr>
          <a:xfrm>
            <a:off x="2859093" y="6816112"/>
            <a:ext cx="599400" cy="29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dirty="0">
                <a:solidFill>
                  <a:srgbClr val="FF0000"/>
                </a:solidFill>
              </a:rPr>
              <a:t>max</a:t>
            </a:r>
            <a:r>
              <a:rPr lang="en" sz="1000" dirty="0">
                <a:solidFill>
                  <a:srgbClr val="CC0000"/>
                </a:solidFill>
              </a:rPr>
              <a:t>.</a:t>
            </a:r>
            <a:endParaRPr sz="1000" dirty="0">
              <a:solidFill>
                <a:srgbClr val="CC0000"/>
              </a:solidFill>
            </a:endParaRPr>
          </a:p>
        </p:txBody>
      </p:sp>
      <p:sp>
        <p:nvSpPr>
          <p:cNvPr id="12" name="Google Shape;164;p25"/>
          <p:cNvSpPr txBox="1"/>
          <p:nvPr/>
        </p:nvSpPr>
        <p:spPr>
          <a:xfrm>
            <a:off x="3129300" y="5317430"/>
            <a:ext cx="599400" cy="29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solidFill>
                  <a:srgbClr val="FF0000"/>
                </a:solidFill>
              </a:rPr>
              <a:t>Swale</a:t>
            </a:r>
            <a:endParaRPr sz="1200" dirty="0">
              <a:solidFill>
                <a:srgbClr val="FF0000"/>
              </a:solidFill>
            </a:endParaRPr>
          </a:p>
        </p:txBody>
      </p:sp>
      <p:cxnSp>
        <p:nvCxnSpPr>
          <p:cNvPr id="14" name="Google Shape;167;p25"/>
          <p:cNvCxnSpPr/>
          <p:nvPr/>
        </p:nvCxnSpPr>
        <p:spPr>
          <a:xfrm flipV="1">
            <a:off x="5110758" y="10363248"/>
            <a:ext cx="680442" cy="18960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5" name="Google Shape;168;p25"/>
          <p:cNvSpPr txBox="1"/>
          <p:nvPr/>
        </p:nvSpPr>
        <p:spPr>
          <a:xfrm>
            <a:off x="4776157" y="10552848"/>
            <a:ext cx="1820700" cy="29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dirty="0">
                <a:solidFill>
                  <a:srgbClr val="FF0000"/>
                </a:solidFill>
              </a:rPr>
              <a:t>Update Drawing Date</a:t>
            </a:r>
            <a:endParaRPr sz="1100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61257" y="1784159"/>
            <a:ext cx="11542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</a:rPr>
              <a:t>1030A</a:t>
            </a:r>
            <a:endParaRPr lang="en-US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8781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407151"/>
            <a:ext cx="6857999" cy="7377698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1463863" y="9474163"/>
            <a:ext cx="3757084" cy="59551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i="1" dirty="0" smtClean="0">
                <a:solidFill>
                  <a:srgbClr val="FF0000"/>
                </a:solidFill>
              </a:rPr>
              <a:t>Updated by </a:t>
            </a:r>
            <a:r>
              <a:rPr lang="en-US" sz="1400" i="1" dirty="0" err="1" smtClean="0">
                <a:solidFill>
                  <a:srgbClr val="FF0000"/>
                </a:solidFill>
              </a:rPr>
              <a:t>Halff</a:t>
            </a:r>
            <a:r>
              <a:rPr lang="en-US" sz="1400" i="1" dirty="0" smtClean="0">
                <a:solidFill>
                  <a:srgbClr val="FF0000"/>
                </a:solidFill>
              </a:rPr>
              <a:t> Associates in 2017</a:t>
            </a:r>
          </a:p>
        </p:txBody>
      </p:sp>
    </p:spTree>
    <p:extLst>
      <p:ext uri="{BB962C8B-B14F-4D97-AF65-F5344CB8AC3E}">
        <p14:creationId xmlns:p14="http://schemas.microsoft.com/office/powerpoint/2010/main" val="426914691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96960"/>
            <a:ext cx="6857999" cy="7398080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1463863" y="9474163"/>
            <a:ext cx="3757084" cy="59551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i="1" dirty="0" smtClean="0">
                <a:solidFill>
                  <a:srgbClr val="FF0000"/>
                </a:solidFill>
              </a:rPr>
              <a:t>Updated by </a:t>
            </a:r>
            <a:r>
              <a:rPr lang="en-US" sz="1400" i="1" dirty="0" err="1" smtClean="0">
                <a:solidFill>
                  <a:srgbClr val="FF0000"/>
                </a:solidFill>
              </a:rPr>
              <a:t>Halff</a:t>
            </a:r>
            <a:r>
              <a:rPr lang="en-US" sz="1400" i="1" dirty="0" smtClean="0">
                <a:solidFill>
                  <a:srgbClr val="FF0000"/>
                </a:solidFill>
              </a:rPr>
              <a:t> Associates in 2017</a:t>
            </a:r>
          </a:p>
        </p:txBody>
      </p:sp>
    </p:spTree>
    <p:extLst>
      <p:ext uri="{BB962C8B-B14F-4D97-AF65-F5344CB8AC3E}">
        <p14:creationId xmlns:p14="http://schemas.microsoft.com/office/powerpoint/2010/main" val="207361115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86352"/>
            <a:ext cx="6858000" cy="7419295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1463863" y="9474163"/>
            <a:ext cx="3757084" cy="59551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i="1" dirty="0" smtClean="0">
                <a:solidFill>
                  <a:srgbClr val="FF0000"/>
                </a:solidFill>
              </a:rPr>
              <a:t>Updated by </a:t>
            </a:r>
            <a:r>
              <a:rPr lang="en-US" sz="1400" i="1" dirty="0" err="1" smtClean="0">
                <a:solidFill>
                  <a:srgbClr val="FF0000"/>
                </a:solidFill>
              </a:rPr>
              <a:t>Halff</a:t>
            </a:r>
            <a:r>
              <a:rPr lang="en-US" sz="1400" i="1" dirty="0" smtClean="0">
                <a:solidFill>
                  <a:srgbClr val="FF0000"/>
                </a:solidFill>
              </a:rPr>
              <a:t> Associates in 2017</a:t>
            </a:r>
          </a:p>
        </p:txBody>
      </p:sp>
    </p:spTree>
    <p:extLst>
      <p:ext uri="{BB962C8B-B14F-4D97-AF65-F5344CB8AC3E}">
        <p14:creationId xmlns:p14="http://schemas.microsoft.com/office/powerpoint/2010/main" val="133385954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442148"/>
            <a:ext cx="6858000" cy="7307704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1463863" y="9474163"/>
            <a:ext cx="3757084" cy="59551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i="1" dirty="0" smtClean="0">
                <a:solidFill>
                  <a:srgbClr val="FF0000"/>
                </a:solidFill>
              </a:rPr>
              <a:t>Updated by </a:t>
            </a:r>
            <a:r>
              <a:rPr lang="en-US" sz="1400" i="1" dirty="0" err="1" smtClean="0">
                <a:solidFill>
                  <a:srgbClr val="FF0000"/>
                </a:solidFill>
              </a:rPr>
              <a:t>Halff</a:t>
            </a:r>
            <a:r>
              <a:rPr lang="en-US" sz="1400" i="1" dirty="0" smtClean="0">
                <a:solidFill>
                  <a:srgbClr val="FF0000"/>
                </a:solidFill>
              </a:rPr>
              <a:t> Associates in 2017</a:t>
            </a:r>
          </a:p>
        </p:txBody>
      </p:sp>
    </p:spTree>
    <p:extLst>
      <p:ext uri="{BB962C8B-B14F-4D97-AF65-F5344CB8AC3E}">
        <p14:creationId xmlns:p14="http://schemas.microsoft.com/office/powerpoint/2010/main" val="344527995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69583"/>
            <a:ext cx="6858000" cy="8749037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1334075" y="10020863"/>
            <a:ext cx="3757084" cy="59551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i="1" dirty="0" smtClean="0">
                <a:solidFill>
                  <a:srgbClr val="FF0000"/>
                </a:solidFill>
              </a:rPr>
              <a:t>To Be Updated by </a:t>
            </a:r>
            <a:r>
              <a:rPr lang="en-US" sz="1400" i="1" dirty="0" err="1" smtClean="0">
                <a:solidFill>
                  <a:srgbClr val="FF0000"/>
                </a:solidFill>
              </a:rPr>
              <a:t>Halff</a:t>
            </a:r>
            <a:r>
              <a:rPr lang="en-US" sz="1400" i="1" dirty="0" smtClean="0">
                <a:solidFill>
                  <a:srgbClr val="FF0000"/>
                </a:solidFill>
              </a:rPr>
              <a:t> Associates in 2018/2019</a:t>
            </a:r>
          </a:p>
        </p:txBody>
      </p:sp>
    </p:spTree>
    <p:extLst>
      <p:ext uri="{BB962C8B-B14F-4D97-AF65-F5344CB8AC3E}">
        <p14:creationId xmlns:p14="http://schemas.microsoft.com/office/powerpoint/2010/main" val="26869693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56765"/>
            <a:ext cx="6857999" cy="9278469"/>
          </a:xfrm>
          <a:prstGeom prst="rect">
            <a:avLst/>
          </a:prstGeom>
        </p:spPr>
      </p:pic>
      <p:sp>
        <p:nvSpPr>
          <p:cNvPr id="6" name="Google Shape;179;p26"/>
          <p:cNvSpPr txBox="1"/>
          <p:nvPr/>
        </p:nvSpPr>
        <p:spPr>
          <a:xfrm>
            <a:off x="5574911" y="8294793"/>
            <a:ext cx="550200" cy="25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 smtClean="0">
                <a:solidFill>
                  <a:srgbClr val="FF0000"/>
                </a:solidFill>
              </a:rPr>
              <a:t>95</a:t>
            </a:r>
            <a:endParaRPr sz="1200" dirty="0">
              <a:solidFill>
                <a:srgbClr val="FF0000"/>
              </a:solidFill>
            </a:endParaRPr>
          </a:p>
        </p:txBody>
      </p:sp>
      <p:cxnSp>
        <p:nvCxnSpPr>
          <p:cNvPr id="7" name="Google Shape;180;p26"/>
          <p:cNvCxnSpPr/>
          <p:nvPr/>
        </p:nvCxnSpPr>
        <p:spPr>
          <a:xfrm flipH="1">
            <a:off x="1518913" y="6568304"/>
            <a:ext cx="629201" cy="88339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" name="Google Shape;181;p26"/>
          <p:cNvSpPr txBox="1"/>
          <p:nvPr/>
        </p:nvSpPr>
        <p:spPr>
          <a:xfrm>
            <a:off x="2270438" y="6187398"/>
            <a:ext cx="3545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solidFill>
                  <a:srgbClr val="FF0000"/>
                </a:solidFill>
              </a:rPr>
              <a:t>Replace “grades” with “longitudinal slopes”</a:t>
            </a:r>
            <a:endParaRPr sz="1200" dirty="0">
              <a:solidFill>
                <a:srgbClr val="FF0000"/>
              </a:solidFill>
            </a:endParaRPr>
          </a:p>
        </p:txBody>
      </p:sp>
      <p:cxnSp>
        <p:nvCxnSpPr>
          <p:cNvPr id="9" name="Google Shape;182;p26"/>
          <p:cNvCxnSpPr/>
          <p:nvPr/>
        </p:nvCxnSpPr>
        <p:spPr>
          <a:xfrm flipH="1" flipV="1">
            <a:off x="696687" y="7736115"/>
            <a:ext cx="3459151" cy="3205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" name="Google Shape;183;p26"/>
          <p:cNvCxnSpPr/>
          <p:nvPr/>
        </p:nvCxnSpPr>
        <p:spPr>
          <a:xfrm flipH="1">
            <a:off x="2216588" y="7113412"/>
            <a:ext cx="628212" cy="72839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2" name="Google Shape;185;p26"/>
          <p:cNvSpPr txBox="1"/>
          <p:nvPr/>
        </p:nvSpPr>
        <p:spPr>
          <a:xfrm>
            <a:off x="4842383" y="10611473"/>
            <a:ext cx="1544130" cy="268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dirty="0">
                <a:solidFill>
                  <a:srgbClr val="FF0000"/>
                </a:solidFill>
              </a:rPr>
              <a:t>Update Drawing Date</a:t>
            </a:r>
            <a:endParaRPr sz="1100" dirty="0">
              <a:solidFill>
                <a:srgbClr val="FF0000"/>
              </a:solidFill>
            </a:endParaRPr>
          </a:p>
        </p:txBody>
      </p:sp>
      <p:cxnSp>
        <p:nvCxnSpPr>
          <p:cNvPr id="14" name="Google Shape;187;p26"/>
          <p:cNvCxnSpPr/>
          <p:nvPr/>
        </p:nvCxnSpPr>
        <p:spPr>
          <a:xfrm flipV="1">
            <a:off x="5077029" y="10460917"/>
            <a:ext cx="738809" cy="15750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5" name="Google Shape;188;p26"/>
          <p:cNvCxnSpPr/>
          <p:nvPr/>
        </p:nvCxnSpPr>
        <p:spPr>
          <a:xfrm flipH="1">
            <a:off x="5312229" y="8399917"/>
            <a:ext cx="252089" cy="134483"/>
          </a:xfrm>
          <a:prstGeom prst="straightConnector1">
            <a:avLst/>
          </a:prstGeom>
          <a:noFill/>
          <a:ln w="9525" cap="flat" cmpd="sng">
            <a:solidFill>
              <a:srgbClr val="CC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6" name="Google Shape;189;p26"/>
          <p:cNvCxnSpPr/>
          <p:nvPr/>
        </p:nvCxnSpPr>
        <p:spPr>
          <a:xfrm flipV="1">
            <a:off x="5890285" y="7504851"/>
            <a:ext cx="179202" cy="150959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7" name="Google Shape;190;p26"/>
          <p:cNvSpPr txBox="1"/>
          <p:nvPr/>
        </p:nvSpPr>
        <p:spPr>
          <a:xfrm>
            <a:off x="5446433" y="7741289"/>
            <a:ext cx="722700" cy="3221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dirty="0">
                <a:solidFill>
                  <a:srgbClr val="FF0000"/>
                </a:solidFill>
              </a:rPr>
              <a:t>PLANS</a:t>
            </a:r>
            <a:endParaRPr sz="800" dirty="0">
              <a:solidFill>
                <a:srgbClr val="FF0000"/>
              </a:solidFill>
            </a:endParaRPr>
          </a:p>
        </p:txBody>
      </p:sp>
      <p:cxnSp>
        <p:nvCxnSpPr>
          <p:cNvPr id="18" name="Google Shape;191;p26"/>
          <p:cNvCxnSpPr/>
          <p:nvPr/>
        </p:nvCxnSpPr>
        <p:spPr>
          <a:xfrm flipV="1">
            <a:off x="5210338" y="6784195"/>
            <a:ext cx="769548" cy="75301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" name="Google Shape;192;p26"/>
          <p:cNvSpPr txBox="1"/>
          <p:nvPr/>
        </p:nvSpPr>
        <p:spPr>
          <a:xfrm>
            <a:off x="5994628" y="6635545"/>
            <a:ext cx="578400" cy="29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dirty="0">
                <a:solidFill>
                  <a:srgbClr val="FF0000"/>
                </a:solidFill>
              </a:rPr>
              <a:t>swale</a:t>
            </a:r>
            <a:endParaRPr sz="1100" dirty="0">
              <a:solidFill>
                <a:srgbClr val="FF0000"/>
              </a:solidFill>
            </a:endParaRPr>
          </a:p>
        </p:txBody>
      </p:sp>
      <p:sp>
        <p:nvSpPr>
          <p:cNvPr id="20" name="Google Shape;193;p26"/>
          <p:cNvSpPr txBox="1"/>
          <p:nvPr/>
        </p:nvSpPr>
        <p:spPr>
          <a:xfrm>
            <a:off x="34989" y="7463018"/>
            <a:ext cx="1054500" cy="5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dirty="0">
                <a:solidFill>
                  <a:srgbClr val="FF0000"/>
                </a:solidFill>
              </a:rPr>
              <a:t>STABILIZED </a:t>
            </a:r>
            <a:endParaRPr lang="en" sz="1100" dirty="0" smtClean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dirty="0" smtClean="0">
                <a:solidFill>
                  <a:srgbClr val="FF0000"/>
                </a:solidFill>
              </a:rPr>
              <a:t>RIP-RAP</a:t>
            </a:r>
            <a:endParaRPr sz="1100" dirty="0">
              <a:solidFill>
                <a:srgbClr val="FF0000"/>
              </a:solidFill>
            </a:endParaRPr>
          </a:p>
        </p:txBody>
      </p:sp>
      <p:cxnSp>
        <p:nvCxnSpPr>
          <p:cNvPr id="21" name="Google Shape;194;p26"/>
          <p:cNvCxnSpPr/>
          <p:nvPr/>
        </p:nvCxnSpPr>
        <p:spPr>
          <a:xfrm flipV="1">
            <a:off x="562239" y="7791199"/>
            <a:ext cx="172199" cy="40333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23" name="Google Shape;196;p26"/>
          <p:cNvSpPr txBox="1"/>
          <p:nvPr/>
        </p:nvSpPr>
        <p:spPr>
          <a:xfrm>
            <a:off x="1399286" y="7956982"/>
            <a:ext cx="1561500" cy="25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dirty="0">
                <a:solidFill>
                  <a:srgbClr val="FF0000"/>
                </a:solidFill>
              </a:rPr>
              <a:t>SEE NOTES 9 AND 10.</a:t>
            </a:r>
            <a:endParaRPr sz="1100" dirty="0">
              <a:solidFill>
                <a:srgbClr val="FF0000"/>
              </a:solidFill>
            </a:endParaRPr>
          </a:p>
        </p:txBody>
      </p:sp>
      <p:sp>
        <p:nvSpPr>
          <p:cNvPr id="39" name="Google Shape;181;p26"/>
          <p:cNvSpPr txBox="1"/>
          <p:nvPr/>
        </p:nvSpPr>
        <p:spPr>
          <a:xfrm>
            <a:off x="690605" y="9140946"/>
            <a:ext cx="5769512" cy="1153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dirty="0" smtClean="0">
                <a:solidFill>
                  <a:srgbClr val="FF0000"/>
                </a:solidFill>
              </a:rPr>
              <a:t>9. For temporary stabilization rip-rap; width, depth, and surface water elevation should be designed by owner or owner’s representative.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dirty="0" smtClean="0">
                <a:solidFill>
                  <a:srgbClr val="FF0000"/>
                </a:solidFill>
              </a:rPr>
              <a:t>10. Refer to Drawing 1230A and B for turf reinforcement mat.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dirty="0" smtClean="0">
                <a:solidFill>
                  <a:srgbClr val="FF0000"/>
                </a:solidFill>
              </a:rPr>
              <a:t>11. See </a:t>
            </a:r>
            <a:r>
              <a:rPr lang="en" sz="1100" dirty="0" smtClean="0">
                <a:solidFill>
                  <a:srgbClr val="FF0000"/>
                </a:solidFill>
                <a:hlinkClick r:id="rId3"/>
              </a:rPr>
              <a:t>integrated Stormwater Management Manual </a:t>
            </a:r>
            <a:r>
              <a:rPr lang="en" sz="1100" dirty="0" smtClean="0">
                <a:solidFill>
                  <a:srgbClr val="FF0000"/>
                </a:solidFill>
              </a:rPr>
              <a:t>for more information on interceptor swale.</a:t>
            </a:r>
            <a:endParaRPr sz="1100" dirty="0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13484" y="1691318"/>
            <a:ext cx="11542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</a:rPr>
              <a:t>1030B</a:t>
            </a:r>
            <a:endParaRPr lang="en-US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4767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60726"/>
            <a:ext cx="6858000" cy="9270547"/>
          </a:xfrm>
          <a:prstGeom prst="rect">
            <a:avLst/>
          </a:prstGeom>
        </p:spPr>
      </p:pic>
      <p:cxnSp>
        <p:nvCxnSpPr>
          <p:cNvPr id="7" name="Google Shape;204;p27"/>
          <p:cNvCxnSpPr/>
          <p:nvPr/>
        </p:nvCxnSpPr>
        <p:spPr>
          <a:xfrm flipH="1">
            <a:off x="3811894" y="8418286"/>
            <a:ext cx="2806620" cy="598995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" name="Google Shape;205;p27"/>
          <p:cNvSpPr txBox="1"/>
          <p:nvPr/>
        </p:nvSpPr>
        <p:spPr>
          <a:xfrm>
            <a:off x="5178600" y="8802344"/>
            <a:ext cx="1679400" cy="25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solidFill>
                  <a:srgbClr val="FF0000"/>
                </a:solidFill>
              </a:rPr>
              <a:t>See </a:t>
            </a:r>
            <a:r>
              <a:rPr lang="en" sz="1200" dirty="0" smtClean="0">
                <a:solidFill>
                  <a:srgbClr val="FF0000"/>
                </a:solidFill>
              </a:rPr>
              <a:t>Note </a:t>
            </a:r>
            <a:r>
              <a:rPr lang="en" sz="1200" dirty="0">
                <a:solidFill>
                  <a:srgbClr val="FF0000"/>
                </a:solidFill>
              </a:rPr>
              <a:t>5</a:t>
            </a:r>
            <a:endParaRPr sz="1200" dirty="0">
              <a:solidFill>
                <a:srgbClr val="FF0000"/>
              </a:solidFill>
            </a:endParaRPr>
          </a:p>
        </p:txBody>
      </p:sp>
      <p:cxnSp>
        <p:nvCxnSpPr>
          <p:cNvPr id="9" name="Google Shape;209;p27"/>
          <p:cNvCxnSpPr/>
          <p:nvPr/>
        </p:nvCxnSpPr>
        <p:spPr>
          <a:xfrm flipV="1">
            <a:off x="5063818" y="10450286"/>
            <a:ext cx="799953" cy="201462"/>
          </a:xfrm>
          <a:prstGeom prst="straightConnector1">
            <a:avLst/>
          </a:prstGeom>
          <a:noFill/>
          <a:ln w="9525" cap="flat" cmpd="sng">
            <a:solidFill>
              <a:srgbClr val="CC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" name="Google Shape;210;p27"/>
          <p:cNvSpPr txBox="1"/>
          <p:nvPr/>
        </p:nvSpPr>
        <p:spPr>
          <a:xfrm>
            <a:off x="4841579" y="10614459"/>
            <a:ext cx="1496943" cy="35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dirty="0">
                <a:solidFill>
                  <a:srgbClr val="CC0000"/>
                </a:solidFill>
              </a:rPr>
              <a:t>Update Drawing Date</a:t>
            </a:r>
            <a:endParaRPr sz="1100" dirty="0">
              <a:solidFill>
                <a:srgbClr val="CC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64893" y="1627337"/>
            <a:ext cx="11542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</a:rPr>
              <a:t>1040A</a:t>
            </a:r>
            <a:endParaRPr lang="en-US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7349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Google Shape;216;p2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850" y="1822282"/>
            <a:ext cx="6857999" cy="81280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Google Shape;217;p28"/>
          <p:cNvGraphicFramePr/>
          <p:nvPr>
            <p:extLst>
              <p:ext uri="{D42A27DB-BD31-4B8C-83A1-F6EECF244321}">
                <p14:modId xmlns:p14="http://schemas.microsoft.com/office/powerpoint/2010/main" val="2851050134"/>
              </p:ext>
            </p:extLst>
          </p:nvPr>
        </p:nvGraphicFramePr>
        <p:xfrm>
          <a:off x="3729263" y="8433911"/>
          <a:ext cx="2962732" cy="103626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481366"/>
                <a:gridCol w="1481366"/>
              </a:tblGrid>
              <a:tr h="372650">
                <a:tc gridSpan="2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dirty="0">
                          <a:solidFill>
                            <a:srgbClr val="FF0000"/>
                          </a:solidFill>
                        </a:rPr>
                        <a:t>Standard Specification Reference</a:t>
                      </a:r>
                      <a:endParaRPr sz="1100" dirty="0">
                        <a:solidFill>
                          <a:srgbClr val="FF0000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dirty="0">
                          <a:solidFill>
                            <a:srgbClr val="FF0000"/>
                          </a:solidFill>
                        </a:rPr>
                        <a:t>202.7*</a:t>
                      </a:r>
                      <a:endParaRPr sz="1100" dirty="0">
                        <a:solidFill>
                          <a:srgbClr val="FF0000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218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FF0000"/>
                          </a:solidFill>
                        </a:rPr>
                        <a:t>Date</a:t>
                      </a:r>
                      <a:endParaRPr sz="1100">
                        <a:solidFill>
                          <a:srgbClr val="FF0000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strike="sngStrike">
                        <a:solidFill>
                          <a:srgbClr val="FF0000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dirty="0">
                          <a:solidFill>
                            <a:srgbClr val="FF0000"/>
                          </a:solidFill>
                        </a:rPr>
                        <a:t>Standard Drawing No.</a:t>
                      </a:r>
                      <a:endParaRPr sz="1100" dirty="0">
                        <a:solidFill>
                          <a:srgbClr val="FF0000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dirty="0">
                          <a:solidFill>
                            <a:srgbClr val="FF0000"/>
                          </a:solidFill>
                        </a:rPr>
                        <a:t>1040B</a:t>
                      </a:r>
                      <a:endParaRPr sz="1100" dirty="0">
                        <a:solidFill>
                          <a:srgbClr val="FF0000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  <p:cxnSp>
        <p:nvCxnSpPr>
          <p:cNvPr id="6" name="Google Shape;218;p28"/>
          <p:cNvCxnSpPr/>
          <p:nvPr/>
        </p:nvCxnSpPr>
        <p:spPr>
          <a:xfrm flipH="1">
            <a:off x="1610292" y="9710057"/>
            <a:ext cx="3600337" cy="53565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" name="Google Shape;219;p28"/>
          <p:cNvSpPr/>
          <p:nvPr/>
        </p:nvSpPr>
        <p:spPr>
          <a:xfrm>
            <a:off x="871762" y="4178838"/>
            <a:ext cx="5282741" cy="378648"/>
          </a:xfrm>
          <a:prstGeom prst="ellipse">
            <a:avLst/>
          </a:prstGeom>
          <a:noFill/>
          <a:ln w="9525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Google Shape;220;p28"/>
          <p:cNvSpPr txBox="1"/>
          <p:nvPr/>
        </p:nvSpPr>
        <p:spPr>
          <a:xfrm>
            <a:off x="5210629" y="4638814"/>
            <a:ext cx="1589363" cy="54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dirty="0">
                <a:solidFill>
                  <a:srgbClr val="CC0000"/>
                </a:solidFill>
              </a:rPr>
              <a:t>Arrows are upside down</a:t>
            </a:r>
            <a:endParaRPr sz="1100" dirty="0">
              <a:solidFill>
                <a:srgbClr val="CC0000"/>
              </a:solidFill>
            </a:endParaRPr>
          </a:p>
        </p:txBody>
      </p:sp>
      <p:cxnSp>
        <p:nvCxnSpPr>
          <p:cNvPr id="9" name="Google Shape;221;p28"/>
          <p:cNvCxnSpPr/>
          <p:nvPr/>
        </p:nvCxnSpPr>
        <p:spPr>
          <a:xfrm flipH="1" flipV="1">
            <a:off x="5949795" y="4518871"/>
            <a:ext cx="204708" cy="221101"/>
          </a:xfrm>
          <a:prstGeom prst="straightConnector1">
            <a:avLst/>
          </a:prstGeom>
          <a:noFill/>
          <a:ln w="9525" cap="flat" cmpd="sng">
            <a:solidFill>
              <a:srgbClr val="CC0000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0" name="Google Shape;222;p28"/>
          <p:cNvSpPr/>
          <p:nvPr/>
        </p:nvSpPr>
        <p:spPr>
          <a:xfrm>
            <a:off x="2950989" y="4673210"/>
            <a:ext cx="2293500" cy="248100"/>
          </a:xfrm>
          <a:prstGeom prst="rect">
            <a:avLst/>
          </a:prstGeom>
          <a:noFill/>
          <a:ln w="9525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223;p28"/>
          <p:cNvSpPr/>
          <p:nvPr/>
        </p:nvSpPr>
        <p:spPr>
          <a:xfrm rot="10800000">
            <a:off x="3084739" y="4676972"/>
            <a:ext cx="97800" cy="63000"/>
          </a:xfrm>
          <a:prstGeom prst="triangle">
            <a:avLst>
              <a:gd name="adj" fmla="val 50000"/>
            </a:avLst>
          </a:prstGeom>
          <a:noFill/>
          <a:ln w="9525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2" name="Google Shape;224;p28"/>
          <p:cNvCxnSpPr>
            <a:stCxn id="11" idx="0"/>
          </p:cNvCxnSpPr>
          <p:nvPr/>
        </p:nvCxnSpPr>
        <p:spPr>
          <a:xfrm flipH="1">
            <a:off x="3129739" y="4739972"/>
            <a:ext cx="3900" cy="177600"/>
          </a:xfrm>
          <a:prstGeom prst="straightConnector1">
            <a:avLst/>
          </a:prstGeom>
          <a:noFill/>
          <a:ln w="9525" cap="flat" cmpd="sng">
            <a:solidFill>
              <a:srgbClr val="CC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" name="Google Shape;225;p28"/>
          <p:cNvSpPr/>
          <p:nvPr/>
        </p:nvSpPr>
        <p:spPr>
          <a:xfrm rot="10800000">
            <a:off x="3518139" y="4676972"/>
            <a:ext cx="97800" cy="63000"/>
          </a:xfrm>
          <a:prstGeom prst="triangle">
            <a:avLst>
              <a:gd name="adj" fmla="val 50000"/>
            </a:avLst>
          </a:prstGeom>
          <a:noFill/>
          <a:ln w="9525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4" name="Google Shape;226;p28"/>
          <p:cNvCxnSpPr>
            <a:stCxn id="13" idx="0"/>
          </p:cNvCxnSpPr>
          <p:nvPr/>
        </p:nvCxnSpPr>
        <p:spPr>
          <a:xfrm flipH="1">
            <a:off x="3563139" y="4739972"/>
            <a:ext cx="3900" cy="177600"/>
          </a:xfrm>
          <a:prstGeom prst="straightConnector1">
            <a:avLst/>
          </a:prstGeom>
          <a:noFill/>
          <a:ln w="9525" cap="flat" cmpd="sng">
            <a:solidFill>
              <a:srgbClr val="CC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5" name="Google Shape;227;p28"/>
          <p:cNvSpPr/>
          <p:nvPr/>
        </p:nvSpPr>
        <p:spPr>
          <a:xfrm rot="10800000">
            <a:off x="4000439" y="4676972"/>
            <a:ext cx="97800" cy="63000"/>
          </a:xfrm>
          <a:prstGeom prst="triangle">
            <a:avLst>
              <a:gd name="adj" fmla="val 50000"/>
            </a:avLst>
          </a:prstGeom>
          <a:noFill/>
          <a:ln w="9525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6" name="Google Shape;228;p28"/>
          <p:cNvCxnSpPr/>
          <p:nvPr/>
        </p:nvCxnSpPr>
        <p:spPr>
          <a:xfrm flipH="1">
            <a:off x="4047389" y="4739972"/>
            <a:ext cx="3900" cy="177600"/>
          </a:xfrm>
          <a:prstGeom prst="straightConnector1">
            <a:avLst/>
          </a:prstGeom>
          <a:noFill/>
          <a:ln w="9525" cap="flat" cmpd="sng">
            <a:solidFill>
              <a:srgbClr val="CC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7" name="Google Shape;229;p28"/>
          <p:cNvSpPr/>
          <p:nvPr/>
        </p:nvSpPr>
        <p:spPr>
          <a:xfrm rot="10800000">
            <a:off x="4482739" y="4676972"/>
            <a:ext cx="97800" cy="63000"/>
          </a:xfrm>
          <a:prstGeom prst="triangle">
            <a:avLst>
              <a:gd name="adj" fmla="val 50000"/>
            </a:avLst>
          </a:prstGeom>
          <a:noFill/>
          <a:ln w="9525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8" name="Google Shape;230;p28"/>
          <p:cNvCxnSpPr>
            <a:stCxn id="17" idx="0"/>
          </p:cNvCxnSpPr>
          <p:nvPr/>
        </p:nvCxnSpPr>
        <p:spPr>
          <a:xfrm flipH="1">
            <a:off x="4527739" y="4739972"/>
            <a:ext cx="3900" cy="177600"/>
          </a:xfrm>
          <a:prstGeom prst="straightConnector1">
            <a:avLst/>
          </a:prstGeom>
          <a:noFill/>
          <a:ln w="9525" cap="flat" cmpd="sng">
            <a:solidFill>
              <a:srgbClr val="CC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" name="Google Shape;231;p28"/>
          <p:cNvSpPr/>
          <p:nvPr/>
        </p:nvSpPr>
        <p:spPr>
          <a:xfrm rot="10800000">
            <a:off x="4916139" y="4676972"/>
            <a:ext cx="97800" cy="63000"/>
          </a:xfrm>
          <a:prstGeom prst="triangle">
            <a:avLst>
              <a:gd name="adj" fmla="val 50000"/>
            </a:avLst>
          </a:prstGeom>
          <a:noFill/>
          <a:ln w="9525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0" name="Google Shape;232;p28"/>
          <p:cNvCxnSpPr>
            <a:stCxn id="19" idx="0"/>
          </p:cNvCxnSpPr>
          <p:nvPr/>
        </p:nvCxnSpPr>
        <p:spPr>
          <a:xfrm flipH="1">
            <a:off x="4961139" y="4739972"/>
            <a:ext cx="3900" cy="177600"/>
          </a:xfrm>
          <a:prstGeom prst="straightConnector1">
            <a:avLst/>
          </a:prstGeom>
          <a:noFill/>
          <a:ln w="9525" cap="flat" cmpd="sng">
            <a:solidFill>
              <a:srgbClr val="CC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1" name="Google Shape;233;p28"/>
          <p:cNvCxnSpPr/>
          <p:nvPr/>
        </p:nvCxnSpPr>
        <p:spPr>
          <a:xfrm flipV="1">
            <a:off x="5224979" y="7549289"/>
            <a:ext cx="929525" cy="69213"/>
          </a:xfrm>
          <a:prstGeom prst="straightConnector1">
            <a:avLst/>
          </a:prstGeom>
          <a:noFill/>
          <a:ln w="9525" cap="flat" cmpd="sng">
            <a:solidFill>
              <a:srgbClr val="CC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2" name="Google Shape;234;p28"/>
          <p:cNvSpPr txBox="1"/>
          <p:nvPr/>
        </p:nvSpPr>
        <p:spPr>
          <a:xfrm>
            <a:off x="5094513" y="6748204"/>
            <a:ext cx="1597481" cy="58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dirty="0">
                <a:solidFill>
                  <a:srgbClr val="CC0000"/>
                </a:solidFill>
              </a:rPr>
              <a:t>STANDARD DRAWINGS 1030A AND 1030B.</a:t>
            </a:r>
            <a:endParaRPr sz="1100" dirty="0">
              <a:solidFill>
                <a:srgbClr val="CC0000"/>
              </a:solidFill>
            </a:endParaRPr>
          </a:p>
        </p:txBody>
      </p:sp>
      <p:cxnSp>
        <p:nvCxnSpPr>
          <p:cNvPr id="23" name="Google Shape;235;p28"/>
          <p:cNvCxnSpPr/>
          <p:nvPr/>
        </p:nvCxnSpPr>
        <p:spPr>
          <a:xfrm flipV="1">
            <a:off x="4727728" y="7690532"/>
            <a:ext cx="1426776" cy="42601"/>
          </a:xfrm>
          <a:prstGeom prst="straightConnector1">
            <a:avLst/>
          </a:prstGeom>
          <a:noFill/>
          <a:ln w="9525" cap="flat" cmpd="sng">
            <a:solidFill>
              <a:srgbClr val="CC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" name="Google Shape;236;p28"/>
          <p:cNvCxnSpPr/>
          <p:nvPr/>
        </p:nvCxnSpPr>
        <p:spPr>
          <a:xfrm flipV="1">
            <a:off x="6191595" y="7228114"/>
            <a:ext cx="178536" cy="404175"/>
          </a:xfrm>
          <a:prstGeom prst="straightConnector1">
            <a:avLst/>
          </a:prstGeom>
          <a:noFill/>
          <a:ln w="9525" cap="flat" cmpd="sng">
            <a:solidFill>
              <a:srgbClr val="CC0000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25" name="TextBox 24"/>
          <p:cNvSpPr txBox="1"/>
          <p:nvPr/>
        </p:nvSpPr>
        <p:spPr>
          <a:xfrm>
            <a:off x="179883" y="2058807"/>
            <a:ext cx="11542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</a:rPr>
              <a:t>1040B</a:t>
            </a:r>
            <a:endParaRPr lang="en-US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6" name="Title 1"/>
          <p:cNvSpPr txBox="1">
            <a:spLocks/>
          </p:cNvSpPr>
          <p:nvPr/>
        </p:nvSpPr>
        <p:spPr>
          <a:xfrm>
            <a:off x="1037038" y="9470171"/>
            <a:ext cx="4776221" cy="87488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i="1" dirty="0" smtClean="0">
                <a:solidFill>
                  <a:srgbClr val="FF0000"/>
                </a:solidFill>
              </a:rPr>
              <a:t>New Drawing</a:t>
            </a:r>
          </a:p>
          <a:p>
            <a:r>
              <a:rPr lang="en-US" sz="1400" i="1" dirty="0">
                <a:solidFill>
                  <a:srgbClr val="FF0000"/>
                </a:solidFill>
              </a:rPr>
              <a:t>T</a:t>
            </a:r>
            <a:r>
              <a:rPr lang="en-US" sz="1400" i="1" dirty="0" smtClean="0">
                <a:solidFill>
                  <a:srgbClr val="FF0000"/>
                </a:solidFill>
              </a:rPr>
              <a:t>aken from </a:t>
            </a:r>
            <a:r>
              <a:rPr lang="en-US" sz="1400" i="1" dirty="0" err="1" smtClean="0">
                <a:solidFill>
                  <a:srgbClr val="FF0000"/>
                </a:solidFill>
              </a:rPr>
              <a:t>iSWM</a:t>
            </a:r>
            <a:r>
              <a:rPr lang="en-US" sz="1400" i="1" dirty="0" smtClean="0">
                <a:solidFill>
                  <a:srgbClr val="FF0000"/>
                </a:solidFill>
              </a:rPr>
              <a:t> manual to accompany 1040A </a:t>
            </a:r>
            <a:endParaRPr lang="en-US" sz="14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0926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08710"/>
            <a:ext cx="6857999" cy="9290694"/>
          </a:xfrm>
          <a:prstGeom prst="rect">
            <a:avLst/>
          </a:prstGeom>
        </p:spPr>
      </p:pic>
      <p:sp>
        <p:nvSpPr>
          <p:cNvPr id="5" name="Google Shape;181;p26"/>
          <p:cNvSpPr txBox="1"/>
          <p:nvPr/>
        </p:nvSpPr>
        <p:spPr>
          <a:xfrm>
            <a:off x="852744" y="7894503"/>
            <a:ext cx="5769512" cy="1153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sz="1100" dirty="0">
                <a:solidFill>
                  <a:srgbClr val="FF0000"/>
                </a:solidFill>
              </a:rPr>
              <a:t>7</a:t>
            </a:r>
            <a:r>
              <a:rPr lang="en" sz="1100" dirty="0" smtClean="0">
                <a:solidFill>
                  <a:srgbClr val="FF0000"/>
                </a:solidFill>
              </a:rPr>
              <a:t>. </a:t>
            </a:r>
            <a:r>
              <a:rPr lang="en-US" sz="1100" dirty="0">
                <a:solidFill>
                  <a:srgbClr val="FF0000"/>
                </a:solidFill>
              </a:rPr>
              <a:t>See </a:t>
            </a:r>
            <a:r>
              <a:rPr lang="en-US" sz="1100" dirty="0">
                <a:solidFill>
                  <a:srgbClr val="FF0000"/>
                </a:solidFill>
                <a:hlinkClick r:id="rId3"/>
              </a:rPr>
              <a:t>integrated </a:t>
            </a:r>
            <a:r>
              <a:rPr lang="en-US" sz="1100" dirty="0" err="1">
                <a:solidFill>
                  <a:srgbClr val="FF0000"/>
                </a:solidFill>
                <a:hlinkClick r:id="rId3"/>
              </a:rPr>
              <a:t>Stormwater</a:t>
            </a:r>
            <a:r>
              <a:rPr lang="en-US" sz="1100" dirty="0">
                <a:solidFill>
                  <a:srgbClr val="FF0000"/>
                </a:solidFill>
                <a:hlinkClick r:id="rId3"/>
              </a:rPr>
              <a:t> Management Manual </a:t>
            </a:r>
            <a:r>
              <a:rPr lang="en-US" sz="1100" dirty="0">
                <a:solidFill>
                  <a:srgbClr val="FF0000"/>
                </a:solidFill>
              </a:rPr>
              <a:t>for more information on interceptor swale</a:t>
            </a:r>
            <a:r>
              <a:rPr lang="en-US" sz="1100" dirty="0" smtClean="0">
                <a:solidFill>
                  <a:srgbClr val="FF0000"/>
                </a:solidFill>
              </a:rPr>
              <a:t>.</a:t>
            </a:r>
          </a:p>
          <a:p>
            <a:endParaRPr lang="en-US" sz="1100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dirty="0" smtClean="0">
                <a:solidFill>
                  <a:srgbClr val="FF0000"/>
                </a:solidFill>
              </a:rPr>
              <a:t>8. For temporary stabilization rip-rap; width, depth, and surface water elevation should be designed by owner or owner’s representative.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" sz="1100" dirty="0" smtClean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dirty="0" smtClean="0">
                <a:solidFill>
                  <a:srgbClr val="FF0000"/>
                </a:solidFill>
              </a:rPr>
              <a:t>9. Refer to Drawing 1230A and B for turf reinforcement mat.</a:t>
            </a:r>
          </a:p>
        </p:txBody>
      </p:sp>
      <p:cxnSp>
        <p:nvCxnSpPr>
          <p:cNvPr id="15" name="Google Shape;252;p29"/>
          <p:cNvCxnSpPr>
            <a:endCxn id="20" idx="1"/>
          </p:cNvCxnSpPr>
          <p:nvPr/>
        </p:nvCxnSpPr>
        <p:spPr>
          <a:xfrm flipV="1">
            <a:off x="5052038" y="4567309"/>
            <a:ext cx="579972" cy="96772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9" name="Google Shape;256;p29"/>
          <p:cNvCxnSpPr/>
          <p:nvPr/>
        </p:nvCxnSpPr>
        <p:spPr>
          <a:xfrm flipV="1">
            <a:off x="877238" y="6090174"/>
            <a:ext cx="779061" cy="63883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0" name="Google Shape;257;p29"/>
          <p:cNvSpPr txBox="1"/>
          <p:nvPr/>
        </p:nvSpPr>
        <p:spPr>
          <a:xfrm>
            <a:off x="5632010" y="4202989"/>
            <a:ext cx="1275187" cy="72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dirty="0" smtClean="0">
                <a:solidFill>
                  <a:srgbClr val="FF0000"/>
                </a:solidFill>
              </a:rPr>
              <a:t>Refer to Item 202.7 in the Standard Specifications.</a:t>
            </a:r>
            <a:endParaRPr sz="1100" dirty="0">
              <a:solidFill>
                <a:srgbClr val="FF0000"/>
              </a:solidFill>
            </a:endParaRPr>
          </a:p>
        </p:txBody>
      </p:sp>
      <p:cxnSp>
        <p:nvCxnSpPr>
          <p:cNvPr id="28" name="Google Shape;180;p26"/>
          <p:cNvCxnSpPr/>
          <p:nvPr/>
        </p:nvCxnSpPr>
        <p:spPr>
          <a:xfrm flipH="1">
            <a:off x="1696433" y="5703710"/>
            <a:ext cx="629201" cy="88339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9" name="Google Shape;181;p26"/>
          <p:cNvSpPr txBox="1"/>
          <p:nvPr/>
        </p:nvSpPr>
        <p:spPr>
          <a:xfrm>
            <a:off x="1656299" y="5360946"/>
            <a:ext cx="3545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solidFill>
                  <a:srgbClr val="FF0000"/>
                </a:solidFill>
              </a:rPr>
              <a:t>Replace “grades” with “longitudinal slopes”</a:t>
            </a:r>
            <a:endParaRPr sz="1200" dirty="0">
              <a:solidFill>
                <a:srgbClr val="FF0000"/>
              </a:solidFill>
            </a:endParaRPr>
          </a:p>
        </p:txBody>
      </p:sp>
      <p:cxnSp>
        <p:nvCxnSpPr>
          <p:cNvPr id="30" name="Google Shape;182;p26"/>
          <p:cNvCxnSpPr/>
          <p:nvPr/>
        </p:nvCxnSpPr>
        <p:spPr>
          <a:xfrm flipH="1">
            <a:off x="877239" y="6992192"/>
            <a:ext cx="1713300" cy="4664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1" name="Google Shape;183;p26"/>
          <p:cNvCxnSpPr/>
          <p:nvPr/>
        </p:nvCxnSpPr>
        <p:spPr>
          <a:xfrm flipH="1">
            <a:off x="3987330" y="6209874"/>
            <a:ext cx="715299" cy="121397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2" name="Google Shape;185;p26"/>
          <p:cNvSpPr txBox="1"/>
          <p:nvPr/>
        </p:nvSpPr>
        <p:spPr>
          <a:xfrm>
            <a:off x="4811806" y="10665135"/>
            <a:ext cx="1544130" cy="268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dirty="0">
                <a:solidFill>
                  <a:srgbClr val="FF0000"/>
                </a:solidFill>
              </a:rPr>
              <a:t>Update Drawing Date</a:t>
            </a:r>
            <a:endParaRPr sz="1100" dirty="0">
              <a:solidFill>
                <a:srgbClr val="FF0000"/>
              </a:solidFill>
            </a:endParaRPr>
          </a:p>
        </p:txBody>
      </p:sp>
      <p:cxnSp>
        <p:nvCxnSpPr>
          <p:cNvPr id="33" name="Google Shape;187;p26"/>
          <p:cNvCxnSpPr/>
          <p:nvPr/>
        </p:nvCxnSpPr>
        <p:spPr>
          <a:xfrm flipV="1">
            <a:off x="5088422" y="10516836"/>
            <a:ext cx="738809" cy="15750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5" name="Google Shape;189;p26"/>
          <p:cNvCxnSpPr/>
          <p:nvPr/>
        </p:nvCxnSpPr>
        <p:spPr>
          <a:xfrm flipV="1">
            <a:off x="4178804" y="7190867"/>
            <a:ext cx="597093" cy="90193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6" name="Google Shape;190;p26"/>
          <p:cNvSpPr txBox="1"/>
          <p:nvPr/>
        </p:nvSpPr>
        <p:spPr>
          <a:xfrm>
            <a:off x="3907055" y="7256563"/>
            <a:ext cx="722700" cy="3221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dirty="0">
                <a:solidFill>
                  <a:srgbClr val="FF0000"/>
                </a:solidFill>
              </a:rPr>
              <a:t>PLANS</a:t>
            </a:r>
            <a:endParaRPr sz="800" dirty="0">
              <a:solidFill>
                <a:srgbClr val="FF0000"/>
              </a:solidFill>
            </a:endParaRPr>
          </a:p>
        </p:txBody>
      </p:sp>
      <p:cxnSp>
        <p:nvCxnSpPr>
          <p:cNvPr id="37" name="Google Shape;191;p26"/>
          <p:cNvCxnSpPr/>
          <p:nvPr/>
        </p:nvCxnSpPr>
        <p:spPr>
          <a:xfrm flipV="1">
            <a:off x="3725449" y="6791411"/>
            <a:ext cx="1866582" cy="82339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8" name="Google Shape;192;p26"/>
          <p:cNvSpPr txBox="1"/>
          <p:nvPr/>
        </p:nvSpPr>
        <p:spPr>
          <a:xfrm>
            <a:off x="375882" y="5941524"/>
            <a:ext cx="578400" cy="29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dirty="0">
                <a:solidFill>
                  <a:srgbClr val="FF0000"/>
                </a:solidFill>
              </a:rPr>
              <a:t>swale</a:t>
            </a:r>
            <a:endParaRPr sz="1100" dirty="0">
              <a:solidFill>
                <a:srgbClr val="FF0000"/>
              </a:solidFill>
            </a:endParaRPr>
          </a:p>
        </p:txBody>
      </p:sp>
      <p:sp>
        <p:nvSpPr>
          <p:cNvPr id="39" name="Google Shape;193;p26"/>
          <p:cNvSpPr txBox="1"/>
          <p:nvPr/>
        </p:nvSpPr>
        <p:spPr>
          <a:xfrm>
            <a:off x="5902176" y="6564272"/>
            <a:ext cx="1054500" cy="5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dirty="0">
                <a:solidFill>
                  <a:srgbClr val="FF0000"/>
                </a:solidFill>
              </a:rPr>
              <a:t>STABILIZED </a:t>
            </a:r>
            <a:endParaRPr lang="en" sz="1100" dirty="0" smtClean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dirty="0" smtClean="0">
                <a:solidFill>
                  <a:srgbClr val="FF0000"/>
                </a:solidFill>
              </a:rPr>
              <a:t>RIP-RAP</a:t>
            </a:r>
            <a:endParaRPr sz="1100" dirty="0">
              <a:solidFill>
                <a:srgbClr val="FF0000"/>
              </a:solidFill>
            </a:endParaRPr>
          </a:p>
        </p:txBody>
      </p:sp>
      <p:cxnSp>
        <p:nvCxnSpPr>
          <p:cNvPr id="40" name="Google Shape;194;p26"/>
          <p:cNvCxnSpPr/>
          <p:nvPr/>
        </p:nvCxnSpPr>
        <p:spPr>
          <a:xfrm flipH="1">
            <a:off x="5654463" y="6791411"/>
            <a:ext cx="269936" cy="34045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41" name="Google Shape;196;p26"/>
          <p:cNvSpPr txBox="1"/>
          <p:nvPr/>
        </p:nvSpPr>
        <p:spPr>
          <a:xfrm>
            <a:off x="4811281" y="7042278"/>
            <a:ext cx="1561500" cy="25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dirty="0">
                <a:solidFill>
                  <a:srgbClr val="FF0000"/>
                </a:solidFill>
              </a:rPr>
              <a:t>SEE NOTES </a:t>
            </a:r>
            <a:r>
              <a:rPr lang="en" sz="1100" dirty="0" smtClean="0">
                <a:solidFill>
                  <a:srgbClr val="FF0000"/>
                </a:solidFill>
              </a:rPr>
              <a:t>8 </a:t>
            </a:r>
            <a:r>
              <a:rPr lang="en" sz="1100" dirty="0">
                <a:solidFill>
                  <a:srgbClr val="FF0000"/>
                </a:solidFill>
              </a:rPr>
              <a:t>AND 9</a:t>
            </a:r>
            <a:r>
              <a:rPr lang="en" sz="1100" dirty="0" smtClean="0">
                <a:solidFill>
                  <a:srgbClr val="FF0000"/>
                </a:solidFill>
              </a:rPr>
              <a:t>.</a:t>
            </a:r>
            <a:endParaRPr sz="1100" dirty="0">
              <a:solidFill>
                <a:srgbClr val="FF0000"/>
              </a:solidFill>
            </a:endParaRPr>
          </a:p>
        </p:txBody>
      </p:sp>
      <p:cxnSp>
        <p:nvCxnSpPr>
          <p:cNvPr id="48" name="Google Shape;194;p26"/>
          <p:cNvCxnSpPr/>
          <p:nvPr/>
        </p:nvCxnSpPr>
        <p:spPr>
          <a:xfrm flipV="1">
            <a:off x="4142110" y="7235963"/>
            <a:ext cx="1310" cy="135578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23" name="TextBox 22"/>
          <p:cNvSpPr txBox="1"/>
          <p:nvPr/>
        </p:nvSpPr>
        <p:spPr>
          <a:xfrm>
            <a:off x="164893" y="1627337"/>
            <a:ext cx="11542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</a:rPr>
              <a:t>1040C</a:t>
            </a:r>
            <a:endParaRPr lang="en-US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9988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Google Shape;277;p3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2069459"/>
            <a:ext cx="6858000" cy="7727683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Google Shape;278;p31"/>
          <p:cNvGraphicFramePr/>
          <p:nvPr>
            <p:extLst>
              <p:ext uri="{D42A27DB-BD31-4B8C-83A1-F6EECF244321}">
                <p14:modId xmlns:p14="http://schemas.microsoft.com/office/powerpoint/2010/main" val="1439326840"/>
              </p:ext>
            </p:extLst>
          </p:nvPr>
        </p:nvGraphicFramePr>
        <p:xfrm>
          <a:off x="3614057" y="8910882"/>
          <a:ext cx="3008200" cy="103626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504100"/>
                <a:gridCol w="1504100"/>
              </a:tblGrid>
              <a:tr h="372650">
                <a:tc gridSpan="2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dirty="0">
                          <a:solidFill>
                            <a:srgbClr val="FF0000"/>
                          </a:solidFill>
                        </a:rPr>
                        <a:t>Standard Specification Reference</a:t>
                      </a:r>
                      <a:endParaRPr sz="1100" dirty="0">
                        <a:solidFill>
                          <a:srgbClr val="FF0000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dirty="0">
                          <a:solidFill>
                            <a:srgbClr val="FF0000"/>
                          </a:solidFill>
                        </a:rPr>
                        <a:t>202.8 *</a:t>
                      </a:r>
                      <a:endParaRPr sz="1100" dirty="0">
                        <a:solidFill>
                          <a:srgbClr val="FF0000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25501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dirty="0">
                          <a:solidFill>
                            <a:srgbClr val="FF0000"/>
                          </a:solidFill>
                        </a:rPr>
                        <a:t>Date</a:t>
                      </a:r>
                      <a:endParaRPr sz="1100" dirty="0">
                        <a:solidFill>
                          <a:srgbClr val="FF0000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>
                        <a:solidFill>
                          <a:srgbClr val="FF0000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dirty="0">
                          <a:solidFill>
                            <a:srgbClr val="FF0000"/>
                          </a:solidFill>
                        </a:rPr>
                        <a:t>Standard Drawing No.</a:t>
                      </a:r>
                      <a:endParaRPr sz="1100" dirty="0">
                        <a:solidFill>
                          <a:srgbClr val="FF0000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dirty="0">
                          <a:solidFill>
                            <a:srgbClr val="FF0000"/>
                          </a:solidFill>
                        </a:rPr>
                        <a:t>1050A</a:t>
                      </a:r>
                      <a:endParaRPr sz="1100" dirty="0">
                        <a:solidFill>
                          <a:srgbClr val="FF0000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cxnSp>
        <p:nvCxnSpPr>
          <p:cNvPr id="6" name="Google Shape;279;p31"/>
          <p:cNvCxnSpPr/>
          <p:nvPr/>
        </p:nvCxnSpPr>
        <p:spPr>
          <a:xfrm flipH="1" flipV="1">
            <a:off x="1233451" y="9632374"/>
            <a:ext cx="2380606" cy="6036"/>
          </a:xfrm>
          <a:prstGeom prst="straightConnector1">
            <a:avLst/>
          </a:prstGeom>
          <a:noFill/>
          <a:ln w="9525" cap="flat" cmpd="sng">
            <a:solidFill>
              <a:srgbClr val="99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" name="Google Shape;280;p31"/>
          <p:cNvSpPr txBox="1"/>
          <p:nvPr/>
        </p:nvSpPr>
        <p:spPr>
          <a:xfrm>
            <a:off x="3720225" y="5480317"/>
            <a:ext cx="578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CC0000"/>
                </a:solidFill>
              </a:rPr>
              <a:t>deep</a:t>
            </a:r>
            <a:endParaRPr sz="1000">
              <a:solidFill>
                <a:srgbClr val="CC0000"/>
              </a:solidFill>
            </a:endParaRPr>
          </a:p>
        </p:txBody>
      </p:sp>
      <p:cxnSp>
        <p:nvCxnSpPr>
          <p:cNvPr id="8" name="Google Shape;281;p31"/>
          <p:cNvCxnSpPr/>
          <p:nvPr/>
        </p:nvCxnSpPr>
        <p:spPr>
          <a:xfrm flipV="1">
            <a:off x="841829" y="2911664"/>
            <a:ext cx="790667" cy="333892"/>
          </a:xfrm>
          <a:prstGeom prst="straightConnector1">
            <a:avLst/>
          </a:prstGeom>
          <a:noFill/>
          <a:ln w="9525" cap="flat" cmpd="sng">
            <a:solidFill>
              <a:srgbClr val="CC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" name="Google Shape;282;p31"/>
          <p:cNvSpPr txBox="1"/>
          <p:nvPr/>
        </p:nvSpPr>
        <p:spPr>
          <a:xfrm>
            <a:off x="122129" y="3348469"/>
            <a:ext cx="1439400" cy="97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dirty="0">
                <a:solidFill>
                  <a:srgbClr val="CC0000"/>
                </a:solidFill>
              </a:rPr>
              <a:t>6” x 6” OR 4” x 4” WELDED WIRE MESH STRUCTURE</a:t>
            </a:r>
            <a:endParaRPr sz="1000" dirty="0">
              <a:solidFill>
                <a:srgbClr val="CC0000"/>
              </a:solidFill>
            </a:endParaRPr>
          </a:p>
        </p:txBody>
      </p:sp>
      <p:sp>
        <p:nvSpPr>
          <p:cNvPr id="10" name="Google Shape;283;p31"/>
          <p:cNvSpPr/>
          <p:nvPr/>
        </p:nvSpPr>
        <p:spPr>
          <a:xfrm>
            <a:off x="1137600" y="3406084"/>
            <a:ext cx="191700" cy="567000"/>
          </a:xfrm>
          <a:prstGeom prst="rightBracket">
            <a:avLst>
              <a:gd name="adj" fmla="val 8333"/>
            </a:avLst>
          </a:prstGeom>
          <a:noFill/>
          <a:ln w="9525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1" name="Google Shape;284;p31"/>
          <p:cNvCxnSpPr>
            <a:stCxn id="10" idx="2"/>
          </p:cNvCxnSpPr>
          <p:nvPr/>
        </p:nvCxnSpPr>
        <p:spPr>
          <a:xfrm flipV="1">
            <a:off x="1329300" y="3311427"/>
            <a:ext cx="112694" cy="378157"/>
          </a:xfrm>
          <a:prstGeom prst="straightConnector1">
            <a:avLst/>
          </a:prstGeom>
          <a:noFill/>
          <a:ln w="9525" cap="flat" cmpd="sng">
            <a:solidFill>
              <a:srgbClr val="CC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2" name="Google Shape;285;p31"/>
          <p:cNvCxnSpPr/>
          <p:nvPr/>
        </p:nvCxnSpPr>
        <p:spPr>
          <a:xfrm>
            <a:off x="3937850" y="5753917"/>
            <a:ext cx="73500" cy="370500"/>
          </a:xfrm>
          <a:prstGeom prst="straightConnector1">
            <a:avLst/>
          </a:prstGeom>
          <a:noFill/>
          <a:ln w="9525" cap="flat" cmpd="sng">
            <a:solidFill>
              <a:srgbClr val="CC0000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3" name="TextBox 12"/>
          <p:cNvSpPr txBox="1"/>
          <p:nvPr/>
        </p:nvSpPr>
        <p:spPr>
          <a:xfrm>
            <a:off x="175058" y="2308854"/>
            <a:ext cx="11542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</a:rPr>
              <a:t>1050A</a:t>
            </a:r>
            <a:endParaRPr lang="en-US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859256" y="9190552"/>
            <a:ext cx="2634569" cy="87488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i="1" dirty="0" smtClean="0">
                <a:solidFill>
                  <a:srgbClr val="FF0000"/>
                </a:solidFill>
              </a:rPr>
              <a:t>Replacing Original Drawing 1050A</a:t>
            </a:r>
            <a:endParaRPr lang="en-US" sz="14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1149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1690</TotalTime>
  <Words>842</Words>
  <Application>Microsoft Office PowerPoint</Application>
  <PresentationFormat>Widescreen</PresentationFormat>
  <Paragraphs>181</Paragraphs>
  <Slides>44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8" baseType="lpstr">
      <vt:lpstr>Arial</vt:lpstr>
      <vt:lpstr>Calibri</vt:lpstr>
      <vt:lpstr>Calibri Light</vt:lpstr>
      <vt:lpstr>Office Theme</vt:lpstr>
      <vt:lpstr>PWCS Fifth Edition DIVISION 1000 Edits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New Drawing Grouted Rock Rip-Rap Halff Associates 2018 Update</vt:lpstr>
      <vt:lpstr>New Drawing Stream Trash Catch/Screen Halff Associates 2018 Update</vt:lpstr>
      <vt:lpstr>Potential Additional Drawings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N.C.T.C.O.G.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Powers</dc:creator>
  <cp:lastModifiedBy>Katherine Powers</cp:lastModifiedBy>
  <cp:revision>68</cp:revision>
  <cp:lastPrinted>2018-10-22T13:51:10Z</cp:lastPrinted>
  <dcterms:created xsi:type="dcterms:W3CDTF">2018-09-25T14:51:55Z</dcterms:created>
  <dcterms:modified xsi:type="dcterms:W3CDTF">2018-10-22T13:53:17Z</dcterms:modified>
</cp:coreProperties>
</file>