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84" r:id="rId2"/>
    <p:sldId id="285" r:id="rId3"/>
    <p:sldId id="286" r:id="rId4"/>
    <p:sldId id="289" r:id="rId5"/>
    <p:sldId id="298" r:id="rId6"/>
    <p:sldId id="287" r:id="rId7"/>
    <p:sldId id="300" r:id="rId8"/>
    <p:sldId id="299" r:id="rId9"/>
    <p:sldId id="296" r:id="rId10"/>
    <p:sldId id="258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8EE"/>
    <a:srgbClr val="123492"/>
    <a:srgbClr val="163EAE"/>
    <a:srgbClr val="174ABB"/>
    <a:srgbClr val="D8E9F0"/>
    <a:srgbClr val="DCEBF2"/>
    <a:srgbClr val="24428F"/>
    <a:srgbClr val="DDE8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6525" autoAdjust="0"/>
  </p:normalViewPr>
  <p:slideViewPr>
    <p:cSldViewPr snapToGrid="0">
      <p:cViewPr varScale="1">
        <p:scale>
          <a:sx n="74" d="100"/>
          <a:sy n="74" d="100"/>
        </p:scale>
        <p:origin x="16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8968E06-F511-4594-A2F4-7D8CC2DC93BB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DEF2664-EB65-4272-9020-D0D271CB8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81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F2664-EB65-4272-9020-D0D271CB827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93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F2664-EB65-4272-9020-D0D271CB827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553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F2664-EB65-4272-9020-D0D271CB827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078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 to other</a:t>
            </a:r>
            <a:r>
              <a:rPr lang="en-US" baseline="0" dirty="0" smtClean="0"/>
              <a:t> things we could be doing with that staff time (or the money spent on that staff time…)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F2664-EB65-4272-9020-D0D271CB827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62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30000"/>
            <a:lum/>
          </a:blip>
          <a:srcRect/>
          <a:stretch>
            <a:fillRect t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2" y="2514601"/>
            <a:ext cx="6686549" cy="2262781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2" y="4777384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42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2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2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938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4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892" indent="0">
              <a:buFontTx/>
              <a:buNone/>
              <a:defRPr/>
            </a:lvl2pPr>
            <a:lvl3pPr marL="685783" indent="0">
              <a:buFontTx/>
              <a:buNone/>
              <a:defRPr/>
            </a:lvl3pPr>
            <a:lvl4pPr marL="1028675" indent="0">
              <a:buFontTx/>
              <a:buNone/>
              <a:defRPr/>
            </a:lvl4pPr>
            <a:lvl5pPr marL="1371566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2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0113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522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4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892" indent="0">
              <a:buFontTx/>
              <a:buNone/>
              <a:defRPr/>
            </a:lvl2pPr>
            <a:lvl3pPr marL="685783" indent="0">
              <a:buFontTx/>
              <a:buNone/>
              <a:defRPr/>
            </a:lvl3pPr>
            <a:lvl4pPr marL="1028675" indent="0">
              <a:buFontTx/>
              <a:buNone/>
              <a:defRPr/>
            </a:lvl4pPr>
            <a:lvl5pPr marL="1371566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5416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2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892" indent="0">
              <a:buFontTx/>
              <a:buNone/>
              <a:defRPr/>
            </a:lvl2pPr>
            <a:lvl3pPr marL="685783" indent="0">
              <a:buFontTx/>
              <a:buNone/>
              <a:defRPr/>
            </a:lvl3pPr>
            <a:lvl4pPr marL="1028675" indent="0">
              <a:buFontTx/>
              <a:buNone/>
              <a:defRPr/>
            </a:lvl4pPr>
            <a:lvl5pPr marL="1371566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3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1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11" y="627410"/>
            <a:ext cx="16557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10"/>
            <a:ext cx="485775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426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6" y="624110"/>
            <a:ext cx="6683765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969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alphaModFix amt="30000"/>
            <a:lum/>
          </a:blip>
          <a:srcRect/>
          <a:stretch>
            <a:fillRect t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2" y="2058750"/>
            <a:ext cx="6686549" cy="14688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2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648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729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4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23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997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695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2" y="446088"/>
            <a:ext cx="2628899" cy="976312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093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2" y="1598613"/>
            <a:ext cx="2628899" cy="4262436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27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892" indent="0">
              <a:buNone/>
              <a:defRPr sz="1200"/>
            </a:lvl2pPr>
            <a:lvl3pPr marL="685783" indent="0">
              <a:buNone/>
              <a:defRPr sz="1200"/>
            </a:lvl3pPr>
            <a:lvl4pPr marL="1028675" indent="0">
              <a:buNone/>
              <a:defRPr sz="1200"/>
            </a:lvl4pPr>
            <a:lvl5pPr marL="1371566" indent="0">
              <a:buNone/>
              <a:defRPr sz="1200"/>
            </a:lvl5pPr>
            <a:lvl6pPr marL="1714457" indent="0">
              <a:buNone/>
              <a:defRPr sz="1200"/>
            </a:lvl6pPr>
            <a:lvl7pPr marL="2057348" indent="0">
              <a:buNone/>
              <a:defRPr sz="1200"/>
            </a:lvl7pPr>
            <a:lvl8pPr marL="2400240" indent="0">
              <a:buNone/>
              <a:defRPr sz="1200"/>
            </a:lvl8pPr>
            <a:lvl9pPr marL="2743132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846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rgbClr val="D8E9F0">
                <a:alpha val="63922"/>
              </a:srgb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123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6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B2FAD-0F21-4112-9CCE-225B2DE9EA37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2" y="6135813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54" y="6317119"/>
            <a:ext cx="1749913" cy="4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071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iming>
    <p:tnLst>
      <p:par>
        <p:cTn id="1" dur="indefinite" restart="never" nodeType="tmRoot"/>
      </p:par>
    </p:tnLst>
  </p:timing>
  <p:txStyles>
    <p:titleStyle>
      <a:lvl1pPr algn="l" defTabSz="342892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68" indent="-257168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199" indent="-214308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28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20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12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03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mailto:kmyers@nctcog.org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hyperlink" Target="mailto:tcook@nctcog.org" TargetMode="External"/><Relationship Id="rId4" Type="http://schemas.openxmlformats.org/officeDocument/2006/relationships/image" Target="../media/image11.png"/><Relationship Id="rId9" Type="http://schemas.openxmlformats.org/officeDocument/2006/relationships/hyperlink" Target="mailto:mlopez@nctcog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Public Education </a:t>
            </a:r>
            <a:br>
              <a:rPr lang="en-US" dirty="0" smtClean="0"/>
            </a:br>
            <a:r>
              <a:rPr lang="en-US" dirty="0" smtClean="0"/>
              <a:t>Task Force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Wednesday, October 24, 2018</a:t>
            </a:r>
          </a:p>
          <a:p>
            <a:r>
              <a:rPr lang="en-US" dirty="0" smtClean="0"/>
              <a:t>9:30 am, Fourth Floor Large Meeting Room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619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655944" y="1233139"/>
            <a:ext cx="3423048" cy="96066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700"/>
              <a:t>Contact   Connect</a:t>
            </a:r>
            <a:endParaRPr lang="en-US" sz="27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207" y="4274024"/>
            <a:ext cx="472983" cy="4729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207" y="1922046"/>
            <a:ext cx="472983" cy="4729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207" y="3098035"/>
            <a:ext cx="472983" cy="4729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207" y="2510039"/>
            <a:ext cx="472983" cy="4729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207" y="4862019"/>
            <a:ext cx="472983" cy="4729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207" y="3686031"/>
            <a:ext cx="472983" cy="47298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193052" y="2048777"/>
            <a:ext cx="3252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Facebook.com/</a:t>
            </a:r>
            <a:r>
              <a:rPr lang="en-US" dirty="0" err="1"/>
              <a:t>nctcogenv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193055" y="2636772"/>
            <a:ext cx="1628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@</a:t>
            </a:r>
            <a:r>
              <a:rPr lang="en-US" dirty="0" err="1"/>
              <a:t>nctcogenv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193053" y="3224767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nctcogenv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193054" y="3812761"/>
            <a:ext cx="349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youtube.com/user/</a:t>
            </a:r>
            <a:r>
              <a:rPr lang="en-US" dirty="0" err="1"/>
              <a:t>nctcoged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193054" y="4400757"/>
            <a:ext cx="2400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EandD@nctcog.org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93058" y="4988749"/>
            <a:ext cx="2084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nctcog.org/</a:t>
            </a:r>
            <a:r>
              <a:rPr lang="en-US" dirty="0" err="1"/>
              <a:t>envir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4304300" y="1260211"/>
            <a:ext cx="0" cy="409283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45100" y="4378621"/>
            <a:ext cx="3921266" cy="113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1" b="1" dirty="0" smtClean="0"/>
              <a:t>Kathleen Myers</a:t>
            </a:r>
            <a:endParaRPr lang="en-US" sz="1351" b="1" dirty="0"/>
          </a:p>
          <a:p>
            <a:r>
              <a:rPr lang="en-US" sz="1351" dirty="0" smtClean="0"/>
              <a:t>Environment </a:t>
            </a:r>
            <a:r>
              <a:rPr lang="en-US" sz="1351" dirty="0"/>
              <a:t>&amp; </a:t>
            </a:r>
            <a:r>
              <a:rPr lang="en-US" sz="1351" dirty="0" smtClean="0"/>
              <a:t>Development Planner</a:t>
            </a:r>
            <a:endParaRPr lang="en-US" sz="1351" dirty="0"/>
          </a:p>
          <a:p>
            <a:r>
              <a:rPr lang="en-US" sz="1351" dirty="0"/>
              <a:t>North Central Texas Council of Governments</a:t>
            </a:r>
          </a:p>
          <a:p>
            <a:r>
              <a:rPr lang="en-US" sz="1351" dirty="0" smtClean="0">
                <a:hlinkClick r:id="rId8"/>
              </a:rPr>
              <a:t>kmyers@nctcog.org</a:t>
            </a:r>
            <a:endParaRPr lang="en-US" sz="1351" dirty="0"/>
          </a:p>
          <a:p>
            <a:r>
              <a:rPr lang="en-US" sz="1351" dirty="0" smtClean="0"/>
              <a:t>817.695.9107</a:t>
            </a:r>
            <a:endParaRPr lang="en-US" sz="1351" dirty="0"/>
          </a:p>
        </p:txBody>
      </p:sp>
      <p:sp>
        <p:nvSpPr>
          <p:cNvPr id="20" name="TextBox 19"/>
          <p:cNvSpPr txBox="1"/>
          <p:nvPr/>
        </p:nvSpPr>
        <p:spPr>
          <a:xfrm>
            <a:off x="345102" y="2048777"/>
            <a:ext cx="3921266" cy="113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1" b="1" dirty="0" smtClean="0"/>
              <a:t>Mayra Lopez</a:t>
            </a:r>
            <a:endParaRPr lang="en-US" sz="1351" b="1" dirty="0"/>
          </a:p>
          <a:p>
            <a:r>
              <a:rPr lang="en-US" sz="1351" dirty="0" smtClean="0"/>
              <a:t>Environment </a:t>
            </a:r>
            <a:r>
              <a:rPr lang="en-US" sz="1351" dirty="0"/>
              <a:t>&amp; </a:t>
            </a:r>
            <a:r>
              <a:rPr lang="en-US" sz="1351" dirty="0" smtClean="0"/>
              <a:t>Development Planner</a:t>
            </a:r>
            <a:endParaRPr lang="en-US" sz="1351" dirty="0"/>
          </a:p>
          <a:p>
            <a:r>
              <a:rPr lang="en-US" sz="1351" dirty="0"/>
              <a:t>North Central Texas Council of Governments</a:t>
            </a:r>
          </a:p>
          <a:p>
            <a:r>
              <a:rPr lang="en-US" sz="1351" dirty="0" smtClean="0">
                <a:hlinkClick r:id="rId9"/>
              </a:rPr>
              <a:t>mlopez@nctcog.org</a:t>
            </a:r>
            <a:endParaRPr lang="en-US" sz="1351" dirty="0"/>
          </a:p>
          <a:p>
            <a:r>
              <a:rPr lang="en-US" sz="1351" dirty="0" smtClean="0"/>
              <a:t>817.695.9360</a:t>
            </a:r>
            <a:endParaRPr lang="en-US" sz="1351" dirty="0"/>
          </a:p>
        </p:txBody>
      </p:sp>
      <p:sp>
        <p:nvSpPr>
          <p:cNvPr id="21" name="TextBox 20"/>
          <p:cNvSpPr txBox="1"/>
          <p:nvPr/>
        </p:nvSpPr>
        <p:spPr>
          <a:xfrm>
            <a:off x="345100" y="3208295"/>
            <a:ext cx="3921266" cy="113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1" b="1" dirty="0" smtClean="0"/>
              <a:t>Tamara Cook</a:t>
            </a:r>
            <a:endParaRPr lang="en-US" sz="1351" b="1" dirty="0"/>
          </a:p>
          <a:p>
            <a:r>
              <a:rPr lang="en-US" sz="1351" dirty="0" smtClean="0"/>
              <a:t>Manager, Environment and Development</a:t>
            </a:r>
            <a:endParaRPr lang="en-US" sz="1351" dirty="0"/>
          </a:p>
          <a:p>
            <a:r>
              <a:rPr lang="en-US" sz="1351" dirty="0"/>
              <a:t>North Central Texas Council of Governments</a:t>
            </a:r>
          </a:p>
          <a:p>
            <a:r>
              <a:rPr lang="en-US" sz="1351" dirty="0" smtClean="0">
                <a:hlinkClick r:id="rId10"/>
              </a:rPr>
              <a:t>tcook@nctcog.org</a:t>
            </a:r>
            <a:r>
              <a:rPr lang="en-US" sz="1351" dirty="0" smtClean="0"/>
              <a:t> </a:t>
            </a:r>
            <a:endParaRPr lang="en-US" sz="1351" dirty="0"/>
          </a:p>
          <a:p>
            <a:r>
              <a:rPr lang="en-US" sz="1351" dirty="0" smtClean="0"/>
              <a:t>817.695.9221</a:t>
            </a:r>
            <a:endParaRPr lang="en-US" sz="1351" dirty="0"/>
          </a:p>
        </p:txBody>
      </p:sp>
    </p:spTree>
    <p:extLst>
      <p:ext uri="{BB962C8B-B14F-4D97-AF65-F5344CB8AC3E}">
        <p14:creationId xmlns:p14="http://schemas.microsoft.com/office/powerpoint/2010/main" val="1955945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Doo the Right Thing</a:t>
            </a:r>
          </a:p>
          <a:p>
            <a:r>
              <a:rPr lang="en-US" sz="1600" dirty="0" smtClean="0"/>
              <a:t>Cooperative Purchase</a:t>
            </a:r>
          </a:p>
          <a:p>
            <a:r>
              <a:rPr lang="en-US" sz="1600" dirty="0" smtClean="0"/>
              <a:t>March is Texas SmartScape Month</a:t>
            </a:r>
          </a:p>
          <a:p>
            <a:r>
              <a:rPr lang="en-US" sz="1600" dirty="0" smtClean="0"/>
              <a:t>NCTCOG Updates</a:t>
            </a:r>
          </a:p>
          <a:p>
            <a:r>
              <a:rPr lang="en-US" sz="1600" dirty="0" smtClean="0"/>
              <a:t>Roundtable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6837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518" y="769942"/>
            <a:ext cx="6683765" cy="1280890"/>
          </a:xfrm>
        </p:spPr>
        <p:txBody>
          <a:bodyPr/>
          <a:lstStyle/>
          <a:p>
            <a:r>
              <a:rPr lang="en-US" dirty="0" smtClean="0"/>
              <a:t>Doo the Right 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823" y="1410387"/>
            <a:ext cx="3825025" cy="2153842"/>
          </a:xfrm>
        </p:spPr>
        <p:txBody>
          <a:bodyPr>
            <a:normAutofit/>
          </a:bodyPr>
          <a:lstStyle/>
          <a:p>
            <a:r>
              <a:rPr lang="en-US" sz="1800" dirty="0" smtClean="0"/>
              <a:t>Final edits in process</a:t>
            </a:r>
          </a:p>
          <a:p>
            <a:pPr lvl="1"/>
            <a:r>
              <a:rPr lang="en-US" sz="1800" dirty="0" smtClean="0"/>
              <a:t>PDF and print file will be posted soon – look for links in follow-up email</a:t>
            </a:r>
            <a:endParaRPr lang="en-US" sz="18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135" y="448430"/>
            <a:ext cx="3567104" cy="28536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135" y="3564229"/>
            <a:ext cx="3567104" cy="267558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564229"/>
            <a:ext cx="3567448" cy="267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027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355" y="413528"/>
            <a:ext cx="6683765" cy="1280890"/>
          </a:xfrm>
        </p:spPr>
        <p:txBody>
          <a:bodyPr/>
          <a:lstStyle/>
          <a:p>
            <a:r>
              <a:rPr lang="en-US" dirty="0" smtClean="0"/>
              <a:t>FY19 Cooperative Purchase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355" y="837537"/>
            <a:ext cx="4989709" cy="5077880"/>
          </a:xfrm>
        </p:spPr>
        <p:txBody>
          <a:bodyPr>
            <a:noAutofit/>
          </a:bodyPr>
          <a:lstStyle/>
          <a:p>
            <a:r>
              <a:rPr lang="en-US" sz="1800" dirty="0" smtClean="0"/>
              <a:t>Suggested Items:</a:t>
            </a:r>
          </a:p>
          <a:p>
            <a:pPr lvl="1"/>
            <a:r>
              <a:rPr lang="en-US" sz="1800" dirty="0" smtClean="0"/>
              <a:t>Curb Markers</a:t>
            </a:r>
          </a:p>
          <a:p>
            <a:pPr lvl="2"/>
            <a:r>
              <a:rPr lang="en-US" sz="1800" dirty="0" smtClean="0"/>
              <a:t>Plastic and Aluminum</a:t>
            </a:r>
          </a:p>
          <a:p>
            <a:pPr lvl="2"/>
            <a:r>
              <a:rPr lang="en-US" sz="1800" dirty="0" smtClean="0"/>
              <a:t>Adhesive</a:t>
            </a:r>
          </a:p>
          <a:p>
            <a:pPr lvl="1"/>
            <a:r>
              <a:rPr lang="en-US" sz="1800" dirty="0" smtClean="0"/>
              <a:t>Fat Trappers Containers and Bags</a:t>
            </a:r>
          </a:p>
          <a:p>
            <a:pPr lvl="1"/>
            <a:r>
              <a:rPr lang="en-US" sz="1800" dirty="0" smtClean="0"/>
              <a:t>Grease Lids</a:t>
            </a:r>
          </a:p>
          <a:p>
            <a:pPr lvl="1"/>
            <a:r>
              <a:rPr lang="en-US" sz="1800" dirty="0" smtClean="0"/>
              <a:t>Pan Scrapers</a:t>
            </a:r>
          </a:p>
          <a:p>
            <a:pPr lvl="1"/>
            <a:r>
              <a:rPr lang="en-US" sz="1800" dirty="0" smtClean="0"/>
              <a:t>Dog Waste Bag Dispensers and bag refills</a:t>
            </a:r>
          </a:p>
          <a:p>
            <a:r>
              <a:rPr lang="en-US" sz="1800" dirty="0" smtClean="0"/>
              <a:t>Pick 1-5 of the following:</a:t>
            </a:r>
          </a:p>
          <a:p>
            <a:pPr lvl="1"/>
            <a:r>
              <a:rPr lang="en-US" sz="1800" dirty="0" smtClean="0"/>
              <a:t>Color changing cups</a:t>
            </a:r>
          </a:p>
          <a:p>
            <a:pPr lvl="1"/>
            <a:r>
              <a:rPr lang="en-US" sz="1800" dirty="0" smtClean="0"/>
              <a:t>Duck/Fish Gel Packs</a:t>
            </a:r>
          </a:p>
          <a:p>
            <a:pPr lvl="1"/>
            <a:r>
              <a:rPr lang="en-US" sz="1800" dirty="0" smtClean="0"/>
              <a:t>Dog Bandanas</a:t>
            </a:r>
          </a:p>
          <a:p>
            <a:pPr lvl="1"/>
            <a:r>
              <a:rPr lang="en-US" sz="1800" b="1" dirty="0" smtClean="0"/>
              <a:t>Recycled Tire Jar Opener</a:t>
            </a:r>
          </a:p>
          <a:p>
            <a:pPr lvl="1"/>
            <a:r>
              <a:rPr lang="en-US" sz="1800" b="1" dirty="0" smtClean="0"/>
              <a:t>Recycled Material Tote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4" t="34061" r="34687" b="34653"/>
          <a:stretch/>
        </p:blipFill>
        <p:spPr>
          <a:xfrm>
            <a:off x="4046788" y="4098012"/>
            <a:ext cx="1937442" cy="19293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509" y="4173956"/>
            <a:ext cx="1892173" cy="1892173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5228822" y="971372"/>
            <a:ext cx="3624661" cy="1993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68" indent="-257168" algn="l" defTabSz="342892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57199" indent="-214308" algn="l" defTabSz="342892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342892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342892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342892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342892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2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2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342892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Paper items (Bookmarks, Posters, Calendars, FOG Door Hangers, etc.) will not be included</a:t>
            </a:r>
          </a:p>
          <a:p>
            <a:pPr lvl="1"/>
            <a:r>
              <a:rPr lang="en-US" sz="1800" dirty="0" smtClean="0"/>
              <a:t>Printer-ready files are available by request at any time</a:t>
            </a:r>
          </a:p>
        </p:txBody>
      </p:sp>
    </p:spTree>
    <p:extLst>
      <p:ext uri="{BB962C8B-B14F-4D97-AF65-F5344CB8AC3E}">
        <p14:creationId xmlns:p14="http://schemas.microsoft.com/office/powerpoint/2010/main" val="2011679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355" y="413528"/>
            <a:ext cx="6683765" cy="1280890"/>
          </a:xfrm>
        </p:spPr>
        <p:txBody>
          <a:bodyPr/>
          <a:lstStyle/>
          <a:p>
            <a:r>
              <a:rPr lang="en-US" dirty="0" smtClean="0"/>
              <a:t>FY19 Cooperative Purchase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570" y="1213119"/>
            <a:ext cx="7513968" cy="3500549"/>
          </a:xfrm>
        </p:spPr>
        <p:txBody>
          <a:bodyPr>
            <a:noAutofit/>
          </a:bodyPr>
          <a:lstStyle/>
          <a:p>
            <a:r>
              <a:rPr lang="en-US" sz="1800" dirty="0" smtClean="0"/>
              <a:t>Using past prices, we will  have participants estimate how many of each item they would like to order	</a:t>
            </a:r>
          </a:p>
          <a:p>
            <a:pPr lvl="1"/>
            <a:r>
              <a:rPr lang="en-US" sz="1800" dirty="0" smtClean="0"/>
              <a:t>Hopefully an online form for this</a:t>
            </a:r>
          </a:p>
          <a:p>
            <a:r>
              <a:rPr lang="en-US" sz="1800" dirty="0" smtClean="0"/>
              <a:t>Procurement team at COG will go out to bid for items we need</a:t>
            </a:r>
          </a:p>
          <a:p>
            <a:pPr lvl="1"/>
            <a:r>
              <a:rPr lang="en-US" sz="1800" dirty="0" smtClean="0"/>
              <a:t>Having quantity estimates from above step will be helpful</a:t>
            </a:r>
            <a:endParaRPr lang="en-US" sz="1800" dirty="0"/>
          </a:p>
          <a:p>
            <a:r>
              <a:rPr lang="en-US" sz="1800" dirty="0" smtClean="0"/>
              <a:t>Result will be similar to North Texas SHARE contracts</a:t>
            </a:r>
          </a:p>
          <a:p>
            <a:pPr lvl="1"/>
            <a:r>
              <a:rPr lang="en-US" sz="1800" dirty="0" smtClean="0"/>
              <a:t>Participants can use these contracts at any time to order any of these products with a guarantee that NCTCOG has already fulfilled legal procurement needs (as long as your city is not stricter than the state)</a:t>
            </a:r>
          </a:p>
          <a:p>
            <a:pPr lvl="1"/>
            <a:r>
              <a:rPr lang="en-US" sz="1800" dirty="0" smtClean="0"/>
              <a:t>Participants will be able to order directly from these vendors under the contracts – no need to involve COG as a middleman</a:t>
            </a:r>
          </a:p>
        </p:txBody>
      </p:sp>
    </p:spTree>
    <p:extLst>
      <p:ext uri="{BB962C8B-B14F-4D97-AF65-F5344CB8AC3E}">
        <p14:creationId xmlns:p14="http://schemas.microsoft.com/office/powerpoint/2010/main" val="1313108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809" y="546837"/>
            <a:ext cx="6683765" cy="1280890"/>
          </a:xfrm>
        </p:spPr>
        <p:txBody>
          <a:bodyPr/>
          <a:lstStyle/>
          <a:p>
            <a:r>
              <a:rPr lang="en-US" dirty="0" smtClean="0"/>
              <a:t>March is Texas SmartScape Month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809" y="1700011"/>
            <a:ext cx="7817490" cy="391448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Vote on the theme for 2019:</a:t>
            </a:r>
          </a:p>
          <a:p>
            <a:pPr lvl="1"/>
            <a:r>
              <a:rPr lang="en-US" sz="3600" dirty="0" smtClean="0"/>
              <a:t>Save Water. Save Green. </a:t>
            </a:r>
          </a:p>
          <a:p>
            <a:pPr lvl="1"/>
            <a:r>
              <a:rPr lang="en-US" sz="3600" dirty="0" smtClean="0"/>
              <a:t>Go Green. Save Green. </a:t>
            </a:r>
          </a:p>
          <a:p>
            <a:pPr lvl="1"/>
            <a:r>
              <a:rPr lang="en-US" sz="3600" dirty="0" smtClean="0"/>
              <a:t>Native. </a:t>
            </a:r>
            <a:r>
              <a:rPr lang="en-US" sz="3600" smtClean="0"/>
              <a:t>Adapted. </a:t>
            </a:r>
            <a:r>
              <a:rPr lang="en-US" sz="3600" dirty="0" smtClean="0"/>
              <a:t>Attractive.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07254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626" y="327895"/>
            <a:ext cx="6683765" cy="1280890"/>
          </a:xfrm>
        </p:spPr>
        <p:txBody>
          <a:bodyPr/>
          <a:lstStyle/>
          <a:p>
            <a:r>
              <a:rPr lang="en-US" dirty="0" smtClean="0"/>
              <a:t>Texas SmartScape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098" y="968340"/>
            <a:ext cx="7057147" cy="530607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13582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263" y="559716"/>
            <a:ext cx="6683765" cy="1280890"/>
          </a:xfrm>
        </p:spPr>
        <p:txBody>
          <a:bodyPr/>
          <a:lstStyle/>
          <a:p>
            <a:r>
              <a:rPr lang="en-US" dirty="0" smtClean="0"/>
              <a:t>Other NCTCOG Updates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263" y="1479998"/>
            <a:ext cx="7421029" cy="377762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Roster Updates: be on the lookout for an email</a:t>
            </a:r>
          </a:p>
          <a:p>
            <a:r>
              <a:rPr lang="en-US" sz="2000" dirty="0" smtClean="0"/>
              <a:t>TMDL</a:t>
            </a:r>
          </a:p>
          <a:p>
            <a:pPr lvl="1"/>
            <a:r>
              <a:rPr lang="en-US" sz="2000" dirty="0" smtClean="0"/>
              <a:t>Texas Stream Team Bullseye Assessment Training moved to February 16, 2019</a:t>
            </a:r>
          </a:p>
          <a:p>
            <a:r>
              <a:rPr lang="en-US" sz="2000" dirty="0" smtClean="0"/>
              <a:t>iSWM</a:t>
            </a:r>
          </a:p>
          <a:p>
            <a:pPr lvl="1"/>
            <a:r>
              <a:rPr lang="en-US" sz="2000" dirty="0" smtClean="0"/>
              <a:t>Post-Construction Workshop (TBD)</a:t>
            </a:r>
          </a:p>
          <a:p>
            <a:r>
              <a:rPr lang="en-US" sz="2000" dirty="0" smtClean="0"/>
              <a:t>RSWMCC</a:t>
            </a:r>
          </a:p>
          <a:p>
            <a:pPr lvl="1"/>
            <a:r>
              <a:rPr lang="en-US" sz="2000" dirty="0" smtClean="0"/>
              <a:t>November meeting postponed, next meeting in January (TBD)</a:t>
            </a:r>
          </a:p>
        </p:txBody>
      </p:sp>
    </p:spTree>
    <p:extLst>
      <p:ext uri="{BB962C8B-B14F-4D97-AF65-F5344CB8AC3E}">
        <p14:creationId xmlns:p14="http://schemas.microsoft.com/office/powerpoint/2010/main" val="3393392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Roundtable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What’s happening in your city?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35898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11911</TotalTime>
  <Words>314</Words>
  <Application>Microsoft Office PowerPoint</Application>
  <PresentationFormat>On-screen Show (4:3)</PresentationFormat>
  <Paragraphs>80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Wisp</vt:lpstr>
      <vt:lpstr>Public Education  Task Force</vt:lpstr>
      <vt:lpstr>Agenda</vt:lpstr>
      <vt:lpstr>Doo the Right Thing</vt:lpstr>
      <vt:lpstr>FY19 Cooperative Purchase</vt:lpstr>
      <vt:lpstr>FY19 Cooperative Purchase</vt:lpstr>
      <vt:lpstr>March is Texas SmartScape Month</vt:lpstr>
      <vt:lpstr>Texas SmartScape</vt:lpstr>
      <vt:lpstr>Other NCTCOG Updates</vt:lpstr>
      <vt:lpstr>Roundtable</vt:lpstr>
      <vt:lpstr>PowerPoint Presentation</vt:lpstr>
    </vt:vector>
  </TitlesOfParts>
  <Company>N.C.T.C.O.G.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Brian Geck</dc:creator>
  <cp:lastModifiedBy>Kathleen Myers</cp:lastModifiedBy>
  <cp:revision>82</cp:revision>
  <cp:lastPrinted>2018-07-17T14:37:53Z</cp:lastPrinted>
  <dcterms:created xsi:type="dcterms:W3CDTF">2016-03-25T17:51:36Z</dcterms:created>
  <dcterms:modified xsi:type="dcterms:W3CDTF">2018-10-29T19:56:46Z</dcterms:modified>
</cp:coreProperties>
</file>