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5" r:id="rId2"/>
    <p:sldMasterId id="2147483676" r:id="rId3"/>
    <p:sldMasterId id="2147483675" r:id="rId4"/>
  </p:sldMasterIdLst>
  <p:notesMasterIdLst>
    <p:notesMasterId r:id="rId15"/>
  </p:notesMasterIdLst>
  <p:handoutMasterIdLst>
    <p:handoutMasterId r:id="rId16"/>
  </p:handoutMasterIdLst>
  <p:sldIdLst>
    <p:sldId id="307" r:id="rId5"/>
    <p:sldId id="308" r:id="rId6"/>
    <p:sldId id="333" r:id="rId7"/>
    <p:sldId id="328" r:id="rId8"/>
    <p:sldId id="330" r:id="rId9"/>
    <p:sldId id="336" r:id="rId10"/>
    <p:sldId id="334" r:id="rId11"/>
    <p:sldId id="331" r:id="rId12"/>
    <p:sldId id="321" r:id="rId13"/>
    <p:sldId id="335" r:id="rId14"/>
  </p:sldIdLst>
  <p:sldSz cx="12192000" cy="6858000"/>
  <p:notesSz cx="7023100" cy="9309100"/>
  <p:embeddedFontLst>
    <p:embeddedFont>
      <p:font typeface="Lato" panose="020F0502020204030203" pitchFamily="34" charset="0"/>
      <p:regular r:id="rId17"/>
      <p:bold r:id="rId18"/>
      <p:italic r:id="rId19"/>
      <p:boldItalic r:id="rId20"/>
    </p:embeddedFont>
    <p:embeddedFont>
      <p:font typeface="Lato Black" panose="020F0A02020204030203" pitchFamily="34" charset="0"/>
      <p:bold r:id="rId21"/>
      <p:boldItalic r:id="rId22"/>
    </p:embeddedFont>
    <p:embeddedFont>
      <p:font typeface="Lato Bold" panose="020F0802020204030203" pitchFamily="34" charset="0"/>
      <p:bold r:id="rId23"/>
    </p:embeddedFont>
    <p:embeddedFont>
      <p:font typeface="Open Sans" pitchFamily="2" charset="0"/>
      <p:regular r:id="rId24"/>
      <p:bold r:id="rId25"/>
      <p:italic r:id="rId26"/>
      <p:boldItalic r:id="rId27"/>
    </p:embeddedFont>
    <p:embeddedFont>
      <p:font typeface="Raleway" pitchFamily="2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D5B124-6153-2F10-12B8-944B54EFC1ED}" name="Brian Dell" initials="BD" userId="S::BDell@nctcog.org::e3724ec2-3cbc-4c2d-84c5-6b24eea77c1d" providerId="AD"/>
  <p188:author id="{21A41777-3F0B-02A2-E647-AD908A9A3B22}" name="Christie Gotti" initials="CG" userId="S::CGotti@nctcog.org::d3b74cff-807b-4ceb-9101-27da944dea1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resa Taitt" initials="TT" lastIdx="5" clrIdx="0">
    <p:extLst>
      <p:ext uri="{19B8F6BF-5375-455C-9EA6-DF929625EA0E}">
        <p15:presenceInfo xmlns:p15="http://schemas.microsoft.com/office/powerpoint/2012/main" userId="S::TTaitt@nctcog.org::4f657591-18f1-4768-9688-d48e9315846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92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commentAuthors" Target="commentAuthor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00446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00446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00446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00446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A645F3-0888-3E98-06A1-BF8BD137DD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2"/>
          </a:xfrm>
          <a:prstGeom prst="rect">
            <a:avLst/>
          </a:prstGeom>
        </p:spPr>
        <p:txBody>
          <a:bodyPr vert="horz" lIns="93315" tIns="46657" rIns="93315" bIns="4665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06B6E2-5974-8EFC-7F8C-C57377789D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3" y="1"/>
            <a:ext cx="3043343" cy="467072"/>
          </a:xfrm>
          <a:prstGeom prst="rect">
            <a:avLst/>
          </a:prstGeom>
        </p:spPr>
        <p:txBody>
          <a:bodyPr vert="horz" lIns="93315" tIns="46657" rIns="93315" bIns="46657" rtlCol="0"/>
          <a:lstStyle>
            <a:lvl1pPr algn="r">
              <a:defRPr sz="1200"/>
            </a:lvl1pPr>
          </a:lstStyle>
          <a:p>
            <a:fld id="{08C84255-9B9F-4C65-A025-7C5202D985FC}" type="datetimeFigureOut">
              <a:rPr lang="en-US" smtClean="0"/>
              <a:t>12/3/2025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479005-A27C-BB16-FA19-C689672BB3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1"/>
            <a:ext cx="3043343" cy="467071"/>
          </a:xfrm>
          <a:prstGeom prst="rect">
            <a:avLst/>
          </a:prstGeom>
        </p:spPr>
        <p:txBody>
          <a:bodyPr vert="horz" lIns="93315" tIns="46657" rIns="93315" bIns="4665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897B18-FDAA-C6CB-B94C-85A72CB20C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3" y="8842031"/>
            <a:ext cx="3043343" cy="467071"/>
          </a:xfrm>
          <a:prstGeom prst="rect">
            <a:avLst/>
          </a:prstGeom>
        </p:spPr>
        <p:txBody>
          <a:bodyPr vert="horz" lIns="93315" tIns="46657" rIns="93315" bIns="46657" rtlCol="0" anchor="b"/>
          <a:lstStyle>
            <a:lvl1pPr algn="r">
              <a:defRPr sz="1200"/>
            </a:lvl1pPr>
          </a:lstStyle>
          <a:p>
            <a:fld id="{13177F18-D647-4D07-8782-F5BD0C42D0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154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2"/>
          </a:xfrm>
          <a:prstGeom prst="rect">
            <a:avLst/>
          </a:prstGeom>
        </p:spPr>
        <p:txBody>
          <a:bodyPr vert="horz" lIns="93315" tIns="46657" rIns="93315" bIns="4665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1"/>
            <a:ext cx="3043343" cy="467072"/>
          </a:xfrm>
          <a:prstGeom prst="rect">
            <a:avLst/>
          </a:prstGeom>
        </p:spPr>
        <p:txBody>
          <a:bodyPr vert="horz" lIns="93315" tIns="46657" rIns="93315" bIns="46657" rtlCol="0"/>
          <a:lstStyle>
            <a:lvl1pPr algn="r">
              <a:defRPr sz="1200"/>
            </a:lvl1pPr>
          </a:lstStyle>
          <a:p>
            <a:fld id="{1E32ECDF-A494-4D48-AD2A-3AE7D07AC729}" type="datetimeFigureOut">
              <a:rPr lang="en-US" smtClean="0"/>
              <a:t>12/3/2025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5" tIns="46657" rIns="93315" bIns="4665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15" tIns="46657" rIns="93315" bIns="4665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1"/>
            <a:ext cx="3043343" cy="467071"/>
          </a:xfrm>
          <a:prstGeom prst="rect">
            <a:avLst/>
          </a:prstGeom>
        </p:spPr>
        <p:txBody>
          <a:bodyPr vert="horz" lIns="93315" tIns="46657" rIns="93315" bIns="4665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1"/>
            <a:ext cx="3043343" cy="467071"/>
          </a:xfrm>
          <a:prstGeom prst="rect">
            <a:avLst/>
          </a:prstGeom>
        </p:spPr>
        <p:txBody>
          <a:bodyPr vert="horz" lIns="93315" tIns="46657" rIns="93315" bIns="46657" rtlCol="0" anchor="b"/>
          <a:lstStyle>
            <a:lvl1pPr algn="r">
              <a:defRPr sz="1200"/>
            </a:lvl1pPr>
          </a:lstStyle>
          <a:p>
            <a:fld id="{008BE6FA-02FD-4F20-B860-F4EE55F7B8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325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us with a blue background&#10;&#10;Description automatically generated">
            <a:extLst>
              <a:ext uri="{FF2B5EF4-FFF2-40B4-BE49-F238E27FC236}">
                <a16:creationId xmlns:a16="http://schemas.microsoft.com/office/drawing/2014/main" id="{9E72616C-BC65-4A96-18BF-E2EDF5EE5A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4" y="0"/>
            <a:ext cx="12181172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B89906A-3CED-4262-9813-93DC30FEEDD6}"/>
              </a:ext>
            </a:extLst>
          </p:cNvPr>
          <p:cNvSpPr/>
          <p:nvPr userDrawn="1"/>
        </p:nvSpPr>
        <p:spPr>
          <a:xfrm>
            <a:off x="-1868892" y="-30756"/>
            <a:ext cx="14727464" cy="7021360"/>
          </a:xfrm>
          <a:prstGeom prst="rect">
            <a:avLst/>
          </a:prstGeom>
          <a:gradFill flip="none" rotWithShape="1">
            <a:gsLst>
              <a:gs pos="0">
                <a:srgbClr val="00446A">
                  <a:alpha val="0"/>
                </a:srgbClr>
              </a:gs>
              <a:gs pos="41000">
                <a:srgbClr val="00446A">
                  <a:alpha val="56000"/>
                </a:srgbClr>
              </a:gs>
              <a:gs pos="66000">
                <a:srgbClr val="00446A"/>
              </a:gs>
              <a:gs pos="100000">
                <a:srgbClr val="00446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35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62B6EE7-E4BC-44C6-AF3E-723DC06DF2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286133" y="-1"/>
            <a:ext cx="3905865" cy="3964615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162935B-11F2-41A8-A62F-A94B7B1B65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17431" y="1470025"/>
            <a:ext cx="4986337" cy="29839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6EDBE823-0DAA-4ECC-9D7C-70DB112091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1" y="1470025"/>
            <a:ext cx="4986337" cy="298398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E1BF06-F785-4CE1-9D3B-E814EABCCB0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1" y="4566686"/>
            <a:ext cx="4986336" cy="64210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46A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2400" dirty="0"/>
              <a:t>TITLE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6C33072-B198-4FB4-AC6F-E2D623E3547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5444770"/>
            <a:ext cx="4986337" cy="682625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76A7852-031C-436B-9AAF-1CAE5B0C663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117431" y="5481197"/>
            <a:ext cx="4986337" cy="682625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103ABB0-352E-422B-AA00-867629CC1822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96000" y="4566686"/>
            <a:ext cx="4986336" cy="64210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46A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2400" dirty="0"/>
              <a:t>TITLE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4038CCD-A0ED-43BC-9C2A-5875C50A5E8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F5A829-3AB7-4F4C-9077-C7444E32D2D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C0E4957-C0ED-FBE4-D554-034A949C02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rgbClr val="00446A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138209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3DFB5-B955-4901-9566-48BB004998A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46A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2400" dirty="0"/>
              <a:t>TITLE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AE0EC-A5E8-4A6B-8D36-BE7C8AAE8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06AB6AD-D29B-46D7-91CC-28DE4D43065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722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46A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2400" dirty="0"/>
              <a:t>TITLE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19B9576-44FA-4D80-832E-09B96022F1C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2199" y="2505075"/>
            <a:ext cx="5157787" cy="3684588"/>
          </a:xfrm>
        </p:spPr>
        <p:txBody>
          <a:bodyPr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169FF1-9C5D-48C5-AB1A-037DC64D386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CE1278-04D6-4F12-83C2-B28C18BD03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FEAF278-7C2E-FFA2-7A25-14A15AB3D3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rgbClr val="00446A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231074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EDFF4B-FB69-4A2A-9103-60221DC4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4295548"/>
            <a:ext cx="2743199" cy="1764166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00446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51C71CF-EC9A-4B8E-8F70-1605BBEE12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24400" y="4295548"/>
            <a:ext cx="2743199" cy="1764166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00446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78BC913-60C6-4939-BCC3-E3AD44DD205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610600" y="4295548"/>
            <a:ext cx="2743199" cy="1764166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00446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A7D7E6A-405D-4EE0-86DD-77F54087A1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8485" y="3634731"/>
            <a:ext cx="1127125" cy="428399"/>
          </a:xfrm>
        </p:spPr>
        <p:txBody>
          <a:bodyPr/>
          <a:lstStyle>
            <a:lvl1pPr marL="0" indent="0">
              <a:buNone/>
              <a:defRPr>
                <a:solidFill>
                  <a:srgbClr val="00446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029F55F2-DFEE-47D5-8123-52516224F6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8636" y="3637589"/>
            <a:ext cx="1127125" cy="428399"/>
          </a:xfrm>
        </p:spPr>
        <p:txBody>
          <a:bodyPr/>
          <a:lstStyle>
            <a:lvl1pPr marL="0" indent="0">
              <a:buNone/>
              <a:defRPr>
                <a:solidFill>
                  <a:srgbClr val="00446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E182BD4F-9BC9-4234-9BC1-471D7F3541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32436" y="3632532"/>
            <a:ext cx="1127125" cy="428399"/>
          </a:xfrm>
        </p:spPr>
        <p:txBody>
          <a:bodyPr/>
          <a:lstStyle>
            <a:lvl1pPr marL="0" indent="0">
              <a:buNone/>
              <a:defRPr>
                <a:solidFill>
                  <a:srgbClr val="00446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3DACC0-D1BF-4D88-8B56-E2530A6C311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3801AD-5E7F-4742-986C-1E0CBD78549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A37784-7816-7C70-080A-4D7CFCBCD4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rgbClr val="00446A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796693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C4C8AF3-6B1E-4736-93F1-4FA322592D4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624571856"/>
              </p:ext>
            </p:extLst>
          </p:nvPr>
        </p:nvGraphicFramePr>
        <p:xfrm>
          <a:off x="1367971" y="1597176"/>
          <a:ext cx="5575123" cy="3773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0BE1D5D-AA34-4A31-8811-757D85A70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1" y="6339264"/>
            <a:ext cx="4114800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NCTCOG Presentation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50E5FD-F475-4265-8571-7EF58D7F6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0EC0B47-0B9F-4ECD-9B3E-AFA3AD0D890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50090" y="5656829"/>
            <a:ext cx="4114799" cy="35661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C6E84B1-D0D7-4B21-89E6-D0CD9769AEE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636746" y="5656829"/>
            <a:ext cx="4114799" cy="35661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hart Placeholder 20">
            <a:extLst>
              <a:ext uri="{FF2B5EF4-FFF2-40B4-BE49-F238E27FC236}">
                <a16:creationId xmlns:a16="http://schemas.microsoft.com/office/drawing/2014/main" id="{D7E8A02E-74C2-497A-9E8D-132E2E0F2A0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367971" y="1449387"/>
            <a:ext cx="4743450" cy="39893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2" name="Chart Placeholder 20">
            <a:extLst>
              <a:ext uri="{FF2B5EF4-FFF2-40B4-BE49-F238E27FC236}">
                <a16:creationId xmlns:a16="http://schemas.microsoft.com/office/drawing/2014/main" id="{66F4A531-691C-4096-B671-3AE5E1215CA2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235764" y="1459108"/>
            <a:ext cx="4743450" cy="39893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048E84-813E-4742-92A8-4BBD28D97A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437" y="176212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5266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C4C8AF3-6B1E-4736-93F1-4FA322592D4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010491196"/>
              </p:ext>
            </p:extLst>
          </p:nvPr>
        </p:nvGraphicFramePr>
        <p:xfrm>
          <a:off x="1367971" y="1597176"/>
          <a:ext cx="5575123" cy="3773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E048E84-813E-4742-92A8-4BBD28D97A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437" y="176212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4F3A32-C372-4EA8-A318-139E1F3BF4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D2685B-734C-44BC-9E00-1D4BDCCA54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884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C4C8AF3-6B1E-4736-93F1-4FA322592D4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448232090"/>
              </p:ext>
            </p:extLst>
          </p:nvPr>
        </p:nvGraphicFramePr>
        <p:xfrm>
          <a:off x="1367971" y="1597176"/>
          <a:ext cx="5575123" cy="3773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E048E84-813E-4742-92A8-4BBD28D97A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437" y="176212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4F3A32-C372-4EA8-A318-139E1F3BF4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D2685B-734C-44BC-9E00-1D4BDCCA54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806CAA-43AF-446D-8DA1-681F54F03AD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8500" y="1597025"/>
            <a:ext cx="10515600" cy="450373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5554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C3A6CA-1BBE-4D10-BDF3-5D71031E5702}"/>
              </a:ext>
            </a:extLst>
          </p:cNvPr>
          <p:cNvSpPr txBox="1"/>
          <p:nvPr userDrawn="1"/>
        </p:nvSpPr>
        <p:spPr>
          <a:xfrm>
            <a:off x="1988457" y="15820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13E05C-D988-416A-BF2C-FDFAF8921A69}"/>
              </a:ext>
            </a:extLst>
          </p:cNvPr>
          <p:cNvCxnSpPr/>
          <p:nvPr userDrawn="1"/>
        </p:nvCxnSpPr>
        <p:spPr>
          <a:xfrm>
            <a:off x="4339771" y="2386817"/>
            <a:ext cx="0" cy="23012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563A2A-5573-4A49-973C-AD8025A0C8A3}"/>
              </a:ext>
            </a:extLst>
          </p:cNvPr>
          <p:cNvCxnSpPr/>
          <p:nvPr userDrawn="1"/>
        </p:nvCxnSpPr>
        <p:spPr>
          <a:xfrm>
            <a:off x="8091714" y="2386817"/>
            <a:ext cx="0" cy="23012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ABADA31-1F20-4E9D-A781-11DF130B37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3274"/>
            <a:ext cx="10515600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95601B-8718-48BB-8F08-FB129D6858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468" y="3522191"/>
            <a:ext cx="3316819" cy="147761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F86CBA0-3338-4F66-85E6-15EF69E94B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9701" y="2346817"/>
            <a:ext cx="3316819" cy="923355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100%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D2801C0-D4C0-4210-8530-8ACE0F00DA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03023" y="3516705"/>
            <a:ext cx="3316819" cy="147761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75F6089B-714D-41D3-8AB4-52C778BD2E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9256" y="2341331"/>
            <a:ext cx="3316819" cy="923355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$79M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62DB542F-8215-4647-9F58-036F91C691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31198" y="3487630"/>
            <a:ext cx="3316819" cy="147761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3D10BC6-A92E-4D4B-AA0E-E462EAD1B2B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07431" y="2312256"/>
            <a:ext cx="3316819" cy="923355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5.5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230451-9A5F-4E52-8CC5-EC5E0CF05A3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6B04F8-CC5F-4476-AAB3-9457298FF7E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74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C3A6CA-1BBE-4D10-BDF3-5D71031E5702}"/>
              </a:ext>
            </a:extLst>
          </p:cNvPr>
          <p:cNvSpPr txBox="1"/>
          <p:nvPr userDrawn="1"/>
        </p:nvSpPr>
        <p:spPr>
          <a:xfrm>
            <a:off x="1988457" y="15820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B48E58-7910-424D-9AE4-A9E4E74DFF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1778774"/>
            <a:ext cx="6080125" cy="41759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840C69B-88BB-4FE0-9DC8-1CE81A2F6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3845"/>
            <a:ext cx="10515600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5995389-AD7F-468C-8AFB-6DA70E1853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73288" y="2530105"/>
            <a:ext cx="3292475" cy="868363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F66CFF4D-37F9-4477-AF50-436E04A433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3288" y="4544695"/>
            <a:ext cx="3292475" cy="868363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5CDDFF48-339D-4BB0-ACF6-3F87B8D111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87486" y="3939065"/>
            <a:ext cx="3292475" cy="375444"/>
          </a:xfrm>
        </p:spPr>
        <p:txBody>
          <a:bodyPr/>
          <a:lstStyle>
            <a:lvl1pPr marL="0" indent="0">
              <a:buNone/>
              <a:defRPr sz="2000" b="1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SUBHEADER</a:t>
            </a:r>
          </a:p>
          <a:p>
            <a:pPr lvl="0"/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A9C4982-0982-405A-B752-793B6980B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87486" y="1923416"/>
            <a:ext cx="3292475" cy="375444"/>
          </a:xfrm>
        </p:spPr>
        <p:txBody>
          <a:bodyPr/>
          <a:lstStyle>
            <a:lvl1pPr marL="0" indent="0">
              <a:buNone/>
              <a:defRPr sz="2000" b="1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SUBHEADER</a:t>
            </a:r>
          </a:p>
          <a:p>
            <a:pPr lvl="0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E4CC868-B627-4AB4-985E-CDF3B0D8D7F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91323" y="6356350"/>
            <a:ext cx="3248890" cy="365125"/>
          </a:xfrm>
        </p:spPr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56AF83-BBD7-488A-A8A5-2C5D296729B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753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62B6EE7-E4BC-44C6-AF3E-723DC06DF2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286133" y="-1"/>
            <a:ext cx="3905865" cy="396461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87EC63E-7143-46C4-878D-2C06BBE86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162935B-11F2-41A8-A62F-A94B7B1B65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17431" y="1470025"/>
            <a:ext cx="4986337" cy="29839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6EDBE823-0DAA-4ECC-9D7C-70DB112091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1" y="1470025"/>
            <a:ext cx="4986337" cy="298398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E1BF06-F785-4CE1-9D3B-E814EABCCB0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1" y="4566686"/>
            <a:ext cx="4986336" cy="642107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2400" dirty="0"/>
              <a:t>TITLE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6C33072-B198-4FB4-AC6F-E2D623E3547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5444770"/>
            <a:ext cx="4986337" cy="682625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76A7852-031C-436B-9AAF-1CAE5B0C663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117431" y="5481197"/>
            <a:ext cx="4986337" cy="682625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103ABB0-352E-422B-AA00-867629CC1822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96000" y="4566686"/>
            <a:ext cx="4986336" cy="642107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2400" dirty="0"/>
              <a:t>TITLE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4038CCD-A0ED-43BC-9C2A-5875C50A5E8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F5A829-3AB7-4F4C-9077-C7444E32D2D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827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6B29B-8A2A-4803-8283-C6EF072CA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4052"/>
            <a:ext cx="10515600" cy="1456461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3666ADF-4352-4DC6-AAB3-FFA789164D9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4382634"/>
            <a:ext cx="10515600" cy="1456461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773292-416A-4DC5-8618-C851CEA95468}"/>
              </a:ext>
            </a:extLst>
          </p:cNvPr>
          <p:cNvSpPr txBox="1">
            <a:spLocks/>
          </p:cNvSpPr>
          <p:nvPr userDrawn="1"/>
        </p:nvSpPr>
        <p:spPr>
          <a:xfrm>
            <a:off x="838200" y="1470568"/>
            <a:ext cx="10515600" cy="682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446A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SUBHEADER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F4B1653-56A7-4002-98AD-9A7970A7FCF2}"/>
              </a:ext>
            </a:extLst>
          </p:cNvPr>
          <p:cNvSpPr txBox="1">
            <a:spLocks/>
          </p:cNvSpPr>
          <p:nvPr userDrawn="1"/>
        </p:nvSpPr>
        <p:spPr>
          <a:xfrm>
            <a:off x="838200" y="3677670"/>
            <a:ext cx="10515600" cy="682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446A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SUBHEADER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687AB43-29F4-4031-BEBE-CB014064AC4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32FAC0E-BC73-4574-8AFE-D7A4E766B2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4214957-3821-8319-89F8-4AA4E61963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957490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us with a blue background&#10;&#10;Description automatically generated">
            <a:extLst>
              <a:ext uri="{FF2B5EF4-FFF2-40B4-BE49-F238E27FC236}">
                <a16:creationId xmlns:a16="http://schemas.microsoft.com/office/drawing/2014/main" id="{3BC3FC33-8703-62E5-775B-C4CE8D5E44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4" y="0"/>
            <a:ext cx="12181172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7D7D1D-D711-4654-AC2D-47931020E26F}"/>
              </a:ext>
            </a:extLst>
          </p:cNvPr>
          <p:cNvSpPr/>
          <p:nvPr userDrawn="1"/>
        </p:nvSpPr>
        <p:spPr>
          <a:xfrm>
            <a:off x="-2155048" y="-9448"/>
            <a:ext cx="14611351" cy="705050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8000">
                <a:srgbClr val="FFFFFF">
                  <a:alpha val="91000"/>
                </a:srgbClr>
              </a:gs>
              <a:gs pos="76000">
                <a:srgbClr val="FFFFFF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6205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4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6B29B-8A2A-4803-8283-C6EF072CA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7663"/>
            <a:ext cx="10515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rgbClr val="FFC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38789-F524-4828-BC27-9D4E4246A1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AA331-D59D-4888-A008-D84E46F79B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DB9A7A9-7AB5-E79B-950D-E41C3D3B0E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32747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bg>
      <p:bgPr>
        <a:solidFill>
          <a:srgbClr val="004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3DFB5-B955-4901-9566-48BB004998A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2400" dirty="0"/>
              <a:t>TITLE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AE0EC-A5E8-4A6B-8D36-BE7C8AAE8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06AB6AD-D29B-46D7-91CC-28DE4D43065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72200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2400" dirty="0"/>
              <a:t>TITLE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19B9576-44FA-4D80-832E-09B96022F1C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2199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2AF2BF-58AC-4B8A-A9F6-00A06A200822}"/>
              </a:ext>
            </a:extLst>
          </p:cNvPr>
          <p:cNvCxnSpPr/>
          <p:nvPr userDrawn="1"/>
        </p:nvCxnSpPr>
        <p:spPr>
          <a:xfrm>
            <a:off x="838200" y="6184900"/>
            <a:ext cx="105156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0383DF-60EB-45B3-99B3-7BA142338F9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8B4C3B-F137-4638-83C9-1BFA696BFB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CD7FF9-9C42-EEBF-33D0-383216E9C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925500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solidFill>
          <a:srgbClr val="004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EDFF4B-FB69-4A2A-9103-60221DC4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4295548"/>
            <a:ext cx="2743199" cy="1764166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51C71CF-EC9A-4B8E-8F70-1605BBEE12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24400" y="4295548"/>
            <a:ext cx="2743199" cy="1764166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78BC913-60C6-4939-BCC3-E3AD44DD205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610600" y="4295548"/>
            <a:ext cx="2743199" cy="1764166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F70944-3476-42AD-8015-B393E46E50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A7D7E6A-405D-4EE0-86DD-77F54087A1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8485" y="3634731"/>
            <a:ext cx="1127125" cy="42839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029F55F2-DFEE-47D5-8123-52516224F6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8636" y="3637589"/>
            <a:ext cx="1127125" cy="42839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E182BD4F-9BC9-4234-9BC1-471D7F3541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32436" y="3632532"/>
            <a:ext cx="1127125" cy="42839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93DF98-CD98-4EE7-AF89-1383E497C3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A71E64-CD64-4289-B1B4-D0CCA10FA1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25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bg>
      <p:bgPr>
        <a:solidFill>
          <a:srgbClr val="004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DEFCE-1645-432B-BF5C-6414510527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B72668-67C8-4E63-9956-66D8B8EE1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8B7ED-DE02-437B-87EC-86D573193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737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C3A6CA-1BBE-4D10-BDF3-5D71031E5702}"/>
              </a:ext>
            </a:extLst>
          </p:cNvPr>
          <p:cNvSpPr txBox="1"/>
          <p:nvPr userDrawn="1"/>
        </p:nvSpPr>
        <p:spPr>
          <a:xfrm>
            <a:off x="1988457" y="15820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B48E58-7910-424D-9AE4-A9E4E74DFF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1778774"/>
            <a:ext cx="6080125" cy="41759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840C69B-88BB-4FE0-9DC8-1CE81A2F6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3845"/>
            <a:ext cx="10515600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5995389-AD7F-468C-8AFB-6DA70E1853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73288" y="2530105"/>
            <a:ext cx="3292475" cy="868363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F66CFF4D-37F9-4477-AF50-436E04A433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3288" y="4544695"/>
            <a:ext cx="3292475" cy="868363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5CDDFF48-339D-4BB0-ACF6-3F87B8D111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87486" y="3939065"/>
            <a:ext cx="3292475" cy="375444"/>
          </a:xfrm>
        </p:spPr>
        <p:txBody>
          <a:bodyPr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SUBHEADER</a:t>
            </a:r>
          </a:p>
          <a:p>
            <a:pPr lvl="0"/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A9C4982-0982-405A-B752-793B6980B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87486" y="1923416"/>
            <a:ext cx="3292475" cy="375444"/>
          </a:xfrm>
        </p:spPr>
        <p:txBody>
          <a:bodyPr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SUBHEADER</a:t>
            </a:r>
          </a:p>
          <a:p>
            <a:pPr lvl="0"/>
            <a:endParaRPr lang="en-US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72C5182-F31A-F4B2-94D3-2FE3199E73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593410" y="6356350"/>
            <a:ext cx="3359590" cy="365125"/>
          </a:xfrm>
        </p:spPr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65F166C-64E5-DF55-970A-EA3EE05263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2260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bg>
      <p:bgPr>
        <a:solidFill>
          <a:srgbClr val="004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C4C8AF3-6B1E-4736-93F1-4FA322592D4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125602666"/>
              </p:ext>
            </p:extLst>
          </p:nvPr>
        </p:nvGraphicFramePr>
        <p:xfrm>
          <a:off x="1367971" y="1597176"/>
          <a:ext cx="5575123" cy="3773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1889010-E652-4594-A12C-B3E0EBB164A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50090" y="5656829"/>
            <a:ext cx="4114799" cy="243870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852C67F-6BF5-4BB4-94E3-44179F075C2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636746" y="5656829"/>
            <a:ext cx="4114799" cy="297883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0DEFCE-1645-432B-BF5C-6414510527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hart Placeholder 20">
            <a:extLst>
              <a:ext uri="{FF2B5EF4-FFF2-40B4-BE49-F238E27FC236}">
                <a16:creationId xmlns:a16="http://schemas.microsoft.com/office/drawing/2014/main" id="{B6AA9188-DF0D-4DA2-A54F-6817D4D583D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367971" y="1449387"/>
            <a:ext cx="4743450" cy="39893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Chart Placeholder 20">
            <a:extLst>
              <a:ext uri="{FF2B5EF4-FFF2-40B4-BE49-F238E27FC236}">
                <a16:creationId xmlns:a16="http://schemas.microsoft.com/office/drawing/2014/main" id="{18EF15A2-4338-4703-8942-A6E9EC4E1560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235764" y="1459108"/>
            <a:ext cx="4743450" cy="39893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7E83F7-797F-4558-8BB0-2C9FC416BBC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EFE2B-B635-4BC8-BD44-E28E07BAC41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4858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62B6EE7-E4BC-44C6-AF3E-723DC06DF2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228612" y="-2"/>
            <a:ext cx="3963385" cy="6858002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162935B-11F2-41A8-A62F-A94B7B1B65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7463" y="1825625"/>
            <a:ext cx="4986337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15012D3-C990-489F-8F93-AA4D8BF5D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4142"/>
            <a:ext cx="4986337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>
                <a:solidFill>
                  <a:srgbClr val="FFC000"/>
                </a:solidFill>
                <a:latin typeface="+mn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49AD43-7D51-4AD9-8E85-F1A3EBA0952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228C43-D8FB-4E0D-B9B1-4A30223B2CB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10E90B8-45F9-43ED-A2E1-E3D8D1363B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083293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162935B-11F2-41A8-A62F-A94B7B1B65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7463" y="1825625"/>
            <a:ext cx="4986337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15012D3-C990-489F-8F93-AA4D8BF5D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4142"/>
            <a:ext cx="4986337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49AD43-7D51-4AD9-8E85-F1A3EBA0952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228C43-D8FB-4E0D-B9B1-4A30223B2CB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64D03AB-E230-9FF1-D85C-F59E645D36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5043053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bg>
      <p:bgPr>
        <a:solidFill>
          <a:srgbClr val="004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13E05C-D988-416A-BF2C-FDFAF8921A69}"/>
              </a:ext>
            </a:extLst>
          </p:cNvPr>
          <p:cNvCxnSpPr/>
          <p:nvPr userDrawn="1"/>
        </p:nvCxnSpPr>
        <p:spPr>
          <a:xfrm>
            <a:off x="4339771" y="2386817"/>
            <a:ext cx="0" cy="230129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563A2A-5573-4A49-973C-AD8025A0C8A3}"/>
              </a:ext>
            </a:extLst>
          </p:cNvPr>
          <p:cNvCxnSpPr/>
          <p:nvPr userDrawn="1"/>
        </p:nvCxnSpPr>
        <p:spPr>
          <a:xfrm>
            <a:off x="8113179" y="2386817"/>
            <a:ext cx="0" cy="230129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F86CBA0-3338-4F66-85E6-15EF69E94B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9701" y="2346817"/>
            <a:ext cx="3316819" cy="92335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100%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75F6089B-714D-41D3-8AB4-52C778BD2E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9256" y="2341331"/>
            <a:ext cx="3316819" cy="92335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$79M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62DB542F-8215-4647-9F58-036F91C691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31198" y="3487630"/>
            <a:ext cx="3316819" cy="1477612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3D10BC6-A92E-4D4B-AA0E-E462EAD1B2B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07431" y="2312256"/>
            <a:ext cx="3316819" cy="92335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5.5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5F1F50-A513-4035-97DF-84A4B5B61D6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058E2-4BFA-4933-91E7-8A267DE131B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357F16-5B62-15DC-D12D-4D717BFFA7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AB2C439-8363-6A4E-D476-68BDDD7345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9255" y="3487630"/>
            <a:ext cx="3316819" cy="1477612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496E611-F0E5-AFBD-D30E-F9EB5AB4373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9700" y="3487630"/>
            <a:ext cx="3316819" cy="1477612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latin typeface="Raleway" panose="020B0503030101060003" pitchFamily="34" charset="0"/>
              </a:defRPr>
            </a:lvl2pPr>
            <a:lvl3pPr marL="914400" indent="0">
              <a:buNone/>
              <a:defRPr sz="2000">
                <a:latin typeface="Raleway" panose="020B0503030101060003" pitchFamily="34" charset="0"/>
              </a:defRPr>
            </a:lvl3pPr>
            <a:lvl4pPr marL="1371600" indent="0">
              <a:buNone/>
              <a:defRPr sz="2000">
                <a:latin typeface="Raleway" panose="020B0503030101060003" pitchFamily="34" charset="0"/>
              </a:defRPr>
            </a:lvl4pPr>
            <a:lvl5pPr marL="1828800" indent="0">
              <a:buNone/>
              <a:defRPr sz="2000"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at et </a:t>
            </a:r>
            <a:r>
              <a:rPr lang="en-US" dirty="0" err="1"/>
              <a:t>nibh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981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836BB7A-CC92-47DF-9DC6-6B04AE39AF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1150" y="0"/>
            <a:ext cx="680085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7B1AF6A-4CD4-4E28-9877-8B7C0541B4F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64168" y="1713659"/>
            <a:ext cx="4675665" cy="1872017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40025BA-0F5C-4263-BB46-F955E7618C4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83215" y="3834073"/>
            <a:ext cx="4656617" cy="1871999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BB9A51-9B17-4E14-8D7F-674BF47B8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216" y="139699"/>
            <a:ext cx="467566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6CCB955-5CA2-6C13-2BAA-2D0F469192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5346" y="6356350"/>
            <a:ext cx="32488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NCTCOG Presentation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44A8A9-4D31-70F6-FBDE-2F6761A77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fld id="{A2834D01-4278-40FD-B49E-8769533778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56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3E87C51-E359-4C3E-886C-AFA1C3782A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B94A217-2649-4C24-B199-659F59D624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5713" y="2478403"/>
            <a:ext cx="6315122" cy="1325563"/>
          </a:xfrm>
        </p:spPr>
        <p:txBody>
          <a:bodyPr/>
          <a:lstStyle>
            <a:lvl1pPr>
              <a:defRPr lang="en-US" sz="4800" kern="1200" spc="300" smtClean="0">
                <a:solidFill>
                  <a:schemeClr val="accent1"/>
                </a:solidFill>
                <a:latin typeface="Lato Bold" panose="020F08020202040302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TRANSPORTATION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63966D1-9984-42B4-B677-BDDD8CCEDB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5713" y="3803966"/>
            <a:ext cx="5990048" cy="66357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2"/>
                </a:solidFill>
                <a:latin typeface="+mj-lt"/>
              </a:defRPr>
            </a:lvl1pPr>
            <a:lvl2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2pPr>
            <a:lvl3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3pPr>
            <a:lvl4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4pPr>
            <a:lvl5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NAME|COMMITTEE/COUNCIL FORPRESENTATION|5.7.2020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FA602470-42C8-4E31-A95B-10A0688D95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05713" y="2327593"/>
            <a:ext cx="3716338" cy="6635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2"/>
                </a:solidFill>
                <a:latin typeface="+mj-lt"/>
              </a:defRPr>
            </a:lvl1pPr>
            <a:lvl2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2pPr>
            <a:lvl3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3pPr>
            <a:lvl4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4pPr>
            <a:lvl5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NCTCOG PRESENTATION</a:t>
            </a:r>
          </a:p>
        </p:txBody>
      </p:sp>
    </p:spTree>
    <p:extLst>
      <p:ext uri="{BB962C8B-B14F-4D97-AF65-F5344CB8AC3E}">
        <p14:creationId xmlns:p14="http://schemas.microsoft.com/office/powerpoint/2010/main" val="2947046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7B1AF6A-4CD4-4E28-9877-8B7C0541B4F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393616" y="1556987"/>
            <a:ext cx="4305300" cy="1872017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40025BA-0F5C-4263-BB46-F955E7618C4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393616" y="3834078"/>
            <a:ext cx="4305300" cy="1871999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BB9A51-9B17-4E14-8D7F-674BF47B8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3616" y="139704"/>
            <a:ext cx="43053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4885D62-97A9-58D7-94E7-7C54011CE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fld id="{A2834D01-4278-40FD-B49E-8769533778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C558C9E-6681-CFF5-4445-4A68F4875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5346" y="6356350"/>
            <a:ext cx="32488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NCTCOG Presentation</a:t>
            </a:r>
          </a:p>
        </p:txBody>
      </p:sp>
    </p:spTree>
    <p:extLst>
      <p:ext uri="{BB962C8B-B14F-4D97-AF65-F5344CB8AC3E}">
        <p14:creationId xmlns:p14="http://schemas.microsoft.com/office/powerpoint/2010/main" val="958853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5172CA02-4298-4455-84CF-7BE8D4F2FF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BAEF1A-E41A-491B-8A92-F4B6164C6A0B}"/>
              </a:ext>
            </a:extLst>
          </p:cNvPr>
          <p:cNvSpPr/>
          <p:nvPr userDrawn="1"/>
        </p:nvSpPr>
        <p:spPr>
          <a:xfrm>
            <a:off x="557719" y="0"/>
            <a:ext cx="59573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3AA7B2A-9D80-4172-BD24-B40EEE20B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885" y="2181224"/>
            <a:ext cx="5157787" cy="3781425"/>
          </a:xfrm>
        </p:spPr>
        <p:txBody>
          <a:bodyPr/>
          <a:lstStyle>
            <a:lvl1pPr>
              <a:defRPr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874E29-E9DA-497F-ABF5-5734424806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529" y="365125"/>
            <a:ext cx="10515600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DA5110-E6BA-4FD9-82FC-A5EA74A961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CB33E3E-AE09-C241-0DC2-77A6F5C7D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3410" y="6356350"/>
            <a:ext cx="3359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NCTCOG Presentation</a:t>
            </a:r>
          </a:p>
        </p:txBody>
      </p:sp>
      <p:pic>
        <p:nvPicPr>
          <p:cNvPr id="8" name="NCTCOG logo">
            <a:extLst>
              <a:ext uri="{FF2B5EF4-FFF2-40B4-BE49-F238E27FC236}">
                <a16:creationId xmlns:a16="http://schemas.microsoft.com/office/drawing/2014/main" id="{8B1FFA8F-21AB-1601-87FE-BDCB9D2D9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43" y="6252570"/>
            <a:ext cx="823067" cy="5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64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233427-7FC2-0655-2AD1-E7BE2F2F6FEA}"/>
              </a:ext>
            </a:extLst>
          </p:cNvPr>
          <p:cNvSpPr/>
          <p:nvPr userDrawn="1"/>
        </p:nvSpPr>
        <p:spPr>
          <a:xfrm>
            <a:off x="557719" y="0"/>
            <a:ext cx="595738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CC9E170-7FE3-400D-9CBB-41FB685DFD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3AA7B2A-9D80-4172-BD24-B40EEE20B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7438" y="2181225"/>
            <a:ext cx="5157787" cy="368458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9DB35-396A-4244-88B9-E2D4C5349B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5082" y="365125"/>
            <a:ext cx="10515600" cy="13255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26026C-9839-43F9-A5E8-532C985627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26E402A-1251-0E5F-2202-356FCD368081}"/>
              </a:ext>
            </a:extLst>
          </p:cNvPr>
          <p:cNvSpPr txBox="1">
            <a:spLocks/>
          </p:cNvSpPr>
          <p:nvPr userDrawn="1"/>
        </p:nvSpPr>
        <p:spPr>
          <a:xfrm>
            <a:off x="1593410" y="6356350"/>
            <a:ext cx="3359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NCTCOG Presentation</a:t>
            </a:r>
          </a:p>
        </p:txBody>
      </p:sp>
      <p:pic>
        <p:nvPicPr>
          <p:cNvPr id="11" name="NCTCOG logo">
            <a:extLst>
              <a:ext uri="{FF2B5EF4-FFF2-40B4-BE49-F238E27FC236}">
                <a16:creationId xmlns:a16="http://schemas.microsoft.com/office/drawing/2014/main" id="{6738F384-D1B3-A113-617B-ACD1F7F92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43" y="6246085"/>
            <a:ext cx="823067" cy="5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78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3E87C51-E359-4C3E-886C-AFA1C3782A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B94A217-2649-4C24-B199-659F59D624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5713" y="2668949"/>
            <a:ext cx="6386287" cy="663575"/>
          </a:xfrm>
        </p:spPr>
        <p:txBody>
          <a:bodyPr/>
          <a:lstStyle>
            <a:lvl1pPr>
              <a:defRPr lang="en-US" sz="4800" kern="1200" spc="300" smtClean="0">
                <a:solidFill>
                  <a:schemeClr val="tx2"/>
                </a:solidFill>
                <a:latin typeface="Lato Bold" panose="020F08020202040302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TRANSPORTATION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63966D1-9984-42B4-B677-BDDD8CCEDB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5713" y="3525476"/>
            <a:ext cx="6089800" cy="66357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j-lt"/>
              </a:defRPr>
            </a:lvl1pPr>
            <a:lvl2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2pPr>
            <a:lvl3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3pPr>
            <a:lvl4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4pPr>
            <a:lvl5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NAME|COMMITTEE/COUNCIL FORPRESENTATION|5.7.2020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FA602470-42C8-4E31-A95B-10A0688D95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05713" y="2134159"/>
            <a:ext cx="3716338" cy="28484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2pPr>
            <a:lvl3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3pPr>
            <a:lvl4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4pPr>
            <a:lvl5pPr>
              <a:defRPr sz="2000">
                <a:solidFill>
                  <a:schemeClr val="bg2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NCTCOG PRESENTATION</a:t>
            </a:r>
          </a:p>
        </p:txBody>
      </p:sp>
    </p:spTree>
    <p:extLst>
      <p:ext uri="{BB962C8B-B14F-4D97-AF65-F5344CB8AC3E}">
        <p14:creationId xmlns:p14="http://schemas.microsoft.com/office/powerpoint/2010/main" val="3154987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D520AB-ACA4-4AEF-8866-0995A3FCA5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A6072F-74CE-41B7-B6F0-17C3A85178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  <a:latin typeface="Lato Bold" panose="020F0802020204030203" pitchFamily="34" charset="0"/>
              </a:defRPr>
            </a:lvl1pPr>
          </a:lstStyle>
          <a:p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407694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E7DE2AFA-4C5F-4DCB-AD02-5BC447042D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F1DBCB6-8C90-47FB-91B1-3A97383BF0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Lato Bold" panose="020F0802020204030203" pitchFamily="34" charset="0"/>
              </a:defRPr>
            </a:lvl1pPr>
          </a:lstStyle>
          <a:p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317074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62B6EE7-E4BC-44C6-AF3E-723DC06DF2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228612" y="-2"/>
            <a:ext cx="3963385" cy="685800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87EC63E-7143-46C4-878D-2C06BBE86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rgbClr val="00446A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162935B-11F2-41A8-A62F-A94B7B1B65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7463" y="1825625"/>
            <a:ext cx="4986337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15012D3-C990-489F-8F93-AA4D8BF5D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4142"/>
            <a:ext cx="4986337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49AD43-7D51-4AD9-8E85-F1A3EBA0952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228C43-D8FB-4E0D-B9B1-4A30223B2CB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73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162935B-11F2-41A8-A62F-A94B7B1B65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7463" y="1825625"/>
            <a:ext cx="4986337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15012D3-C990-489F-8F93-AA4D8BF5D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4142"/>
            <a:ext cx="4986337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49AD43-7D51-4AD9-8E85-F1A3EBA0952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228C43-D8FB-4E0D-B9B1-4A30223B2CB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A039F2B-D1AE-242D-3A4E-66E9C1789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rgbClr val="00446A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159774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62B6EE7-E4BC-44C6-AF3E-723DC06DF2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228612" y="-2"/>
            <a:ext cx="3963385" cy="6858002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162935B-11F2-41A8-A62F-A94B7B1B65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7463" y="1825625"/>
            <a:ext cx="4986337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15012D3-C990-489F-8F93-AA4D8BF5D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4142"/>
            <a:ext cx="4986337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>
                <a:solidFill>
                  <a:srgbClr val="00446A"/>
                </a:solidFill>
              </a:defRPr>
            </a:lvl2pPr>
            <a:lvl3pPr marL="914400" indent="0">
              <a:buNone/>
              <a:defRPr>
                <a:solidFill>
                  <a:srgbClr val="FFC000"/>
                </a:solidFill>
              </a:defRPr>
            </a:lvl3pPr>
            <a:lvl4pPr marL="1371600" indent="0">
              <a:buNone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7A09955-3620-40DB-AB75-EAA686EC3DE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DFA5AC-8E63-4BBF-BEE5-FF465C45079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ABA855-C4F3-C469-D86B-F8D40C8E0B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575"/>
            <a:ext cx="10515600" cy="682625"/>
          </a:xfrm>
        </p:spPr>
        <p:txBody>
          <a:bodyPr/>
          <a:lstStyle>
            <a:lvl1pPr>
              <a:defRPr>
                <a:solidFill>
                  <a:srgbClr val="00446A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205544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54AA72-1627-45A6-BA7B-51E6AC5A6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D6E9D-1C74-4D9D-9958-B508797A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A6C03-02D7-4D84-A73E-63A1BAE46A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NCTCOG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3B0D9-3AE1-40D6-8BD7-D232A079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FAB3BCBC-A7A4-4843-91D8-C63809B9BE8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4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F4BD55-4F06-4F8B-91F1-F728D5CAA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9ECC3-D905-4E7E-BC7F-A4688426A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7538F-BC69-4D4F-AAC7-D2C59C2DB1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5346" y="6356350"/>
            <a:ext cx="32488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NCTCOG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C5A08-BBAF-4D7F-8335-0DE9A81191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fld id="{F4F9FDCB-A96D-4EC8-BF0A-12F32D020CD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CF848F-3F19-4DE9-BB7F-4586D90395D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2848" y="6252571"/>
            <a:ext cx="823067" cy="5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4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5" r:id="rId9"/>
    <p:sldLayoutId id="2147483663" r:id="rId10"/>
    <p:sldLayoutId id="214748366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3F2578-8596-4E98-997C-B00B0719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F191B-A752-42E7-85F0-4E76AF983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77356-7375-4C62-8610-549477EB3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3410" y="6356350"/>
            <a:ext cx="3359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NCTCOG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CEAF0-4754-4BE3-A7BB-1072802F8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F7B4771B-AE04-41F8-8441-EC7D184086A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NCTCOG logo">
            <a:extLst>
              <a:ext uri="{FF2B5EF4-FFF2-40B4-BE49-F238E27FC236}">
                <a16:creationId xmlns:a16="http://schemas.microsoft.com/office/drawing/2014/main" id="{A6AA05DD-DA5E-471D-9E90-7CDE29EF41D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43" y="6252570"/>
            <a:ext cx="823067" cy="5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7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704" r:id="rId7"/>
    <p:sldLayoutId id="2147483682" r:id="rId8"/>
    <p:sldLayoutId id="2147483702" r:id="rId9"/>
    <p:sldLayoutId id="2147483703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6F10A3-6473-4705-8DBA-8F4C0453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11065-33B5-49A4-BBB7-4A3577646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7F397-87C9-4AF0-B208-7C3318EA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fld id="{A2834D01-4278-40FD-B49E-8769533778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2A174E-DB6A-9C56-F420-BEA957A7A5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95346" y="6356350"/>
            <a:ext cx="32488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NCTCOG Presentation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A4F06B-9203-D8D9-21DD-F44A82B7EC5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2848" y="6252571"/>
            <a:ext cx="823067" cy="5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9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cgotti@nctcog.org" TargetMode="External"/><Relationship Id="rId3" Type="http://schemas.openxmlformats.org/officeDocument/2006/relationships/image" Target="../media/image9.svg"/><Relationship Id="rId7" Type="http://schemas.openxmlformats.org/officeDocument/2006/relationships/hyperlink" Target="mailto:bdell@nctcog.or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hyperlink" Target="mailto:cderrick@nctcog.org" TargetMode="Externa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8E556111-7A0D-4CE1-9B9E-5013F5DA92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713" y="1324599"/>
            <a:ext cx="1188648" cy="77042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AEFA2EF-DFA3-7A85-0201-4F5C05388331}"/>
              </a:ext>
            </a:extLst>
          </p:cNvPr>
          <p:cNvSpPr txBox="1">
            <a:spLocks/>
          </p:cNvSpPr>
          <p:nvPr/>
        </p:nvSpPr>
        <p:spPr>
          <a:xfrm>
            <a:off x="3790950" y="2554806"/>
            <a:ext cx="8243289" cy="1586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80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NCTCOG PRESENTATION</a:t>
            </a:r>
          </a:p>
          <a:p>
            <a:pPr>
              <a:lnSpc>
                <a:spcPct val="100000"/>
              </a:lnSpc>
            </a:pPr>
            <a:r>
              <a:rPr lang="en-US" sz="16000" dirty="0">
                <a:solidFill>
                  <a:schemeClr val="accent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FY2027-2029 MANAGEMENT, OPERATIONS, AND AIR QUALITY PROGRAM</a:t>
            </a:r>
          </a:p>
          <a:p>
            <a:pPr>
              <a:lnSpc>
                <a:spcPct val="150000"/>
              </a:lnSpc>
            </a:pPr>
            <a:r>
              <a:rPr lang="en-US" sz="6400" spc="3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Regional Transportation Council| December 11, 2025</a:t>
            </a:r>
            <a:endParaRPr lang="en-US" sz="128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755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3B0A5-BD5A-B70B-4704-59DF5BBA5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31DACD-0520-659A-E642-36087459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13" y="20566"/>
            <a:ext cx="10515600" cy="1325563"/>
          </a:xfrm>
        </p:spPr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5C24C7-D038-CB87-BDBA-08549700A7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2F894D-3F7F-34BE-1873-4C7EA82534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4771B-AE04-41F8-8441-EC7D184086A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4" name="Graphic 23" descr="User">
            <a:extLst>
              <a:ext uri="{FF2B5EF4-FFF2-40B4-BE49-F238E27FC236}">
                <a16:creationId xmlns:a16="http://schemas.microsoft.com/office/drawing/2014/main" id="{B8105D29-2A2C-DB0C-84CF-66EF12CAA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9709" y="1363796"/>
            <a:ext cx="914400" cy="914400"/>
          </a:xfrm>
          <a:prstGeom prst="rect">
            <a:avLst/>
          </a:prstGeom>
        </p:spPr>
      </p:pic>
      <p:pic>
        <p:nvPicPr>
          <p:cNvPr id="25" name="Graphic 24" descr="User">
            <a:extLst>
              <a:ext uri="{FF2B5EF4-FFF2-40B4-BE49-F238E27FC236}">
                <a16:creationId xmlns:a16="http://schemas.microsoft.com/office/drawing/2014/main" id="{23C0BE69-5336-41F9-46E1-2A71D91C1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9709" y="2493981"/>
            <a:ext cx="914400" cy="914400"/>
          </a:xfrm>
          <a:prstGeom prst="rect">
            <a:avLst/>
          </a:prstGeom>
        </p:spPr>
      </p:pic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04A826EB-EC93-6941-29DD-3D702B99EA94}"/>
              </a:ext>
            </a:extLst>
          </p:cNvPr>
          <p:cNvSpPr>
            <a:spLocks noGrp="1"/>
          </p:cNvSpPr>
          <p:nvPr/>
        </p:nvSpPr>
        <p:spPr>
          <a:xfrm>
            <a:off x="2529443" y="1254475"/>
            <a:ext cx="8399914" cy="1133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nn-NO" sz="2800" dirty="0">
                <a:solidFill>
                  <a:srgbClr val="00446A"/>
                </a:solidFill>
                <a:latin typeface="Lato"/>
              </a:rPr>
              <a:t>Cody Derrick, Senior Transportation Planner </a:t>
            </a:r>
          </a:p>
          <a:p>
            <a:pPr marL="0" lvl="0" indent="0">
              <a:buNone/>
              <a:defRPr/>
            </a:pPr>
            <a:r>
              <a:rPr lang="nn-NO" sz="2800" dirty="0">
                <a:solidFill>
                  <a:srgbClr val="FFFFFF">
                    <a:lumMod val="50000"/>
                  </a:srgbClr>
                </a:solidFill>
                <a:latin typeface="Lato"/>
                <a:hlinkClick r:id="rId6"/>
              </a:rPr>
              <a:t>cderrick@nctcog.org</a:t>
            </a:r>
            <a:r>
              <a:rPr lang="nn-NO" sz="2800" dirty="0">
                <a:solidFill>
                  <a:srgbClr val="FFFFFF">
                    <a:lumMod val="50000"/>
                  </a:srgbClr>
                </a:solidFill>
                <a:latin typeface="Lato"/>
              </a:rPr>
              <a:t> </a:t>
            </a:r>
            <a:r>
              <a:rPr lang="nn-NO" sz="2800" dirty="0">
                <a:solidFill>
                  <a:srgbClr val="00446A"/>
                </a:solidFill>
                <a:latin typeface="Lato"/>
              </a:rPr>
              <a:t>| 817-608-2391</a:t>
            </a:r>
            <a:endParaRPr lang="en-US" sz="2800" dirty="0">
              <a:solidFill>
                <a:srgbClr val="00446A"/>
              </a:solidFill>
              <a:latin typeface="Lato"/>
            </a:endParaRPr>
          </a:p>
        </p:txBody>
      </p:sp>
      <p:pic>
        <p:nvPicPr>
          <p:cNvPr id="27" name="Graphic 26" descr="User">
            <a:extLst>
              <a:ext uri="{FF2B5EF4-FFF2-40B4-BE49-F238E27FC236}">
                <a16:creationId xmlns:a16="http://schemas.microsoft.com/office/drawing/2014/main" id="{7E12C314-246F-AE0F-C6C8-18D6A6D3CF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9709" y="3712206"/>
            <a:ext cx="914400" cy="914400"/>
          </a:xfrm>
          <a:prstGeom prst="rect">
            <a:avLst/>
          </a:prstGeom>
        </p:spPr>
      </p:pic>
      <p:sp>
        <p:nvSpPr>
          <p:cNvPr id="29" name="Content Placeholder 9">
            <a:extLst>
              <a:ext uri="{FF2B5EF4-FFF2-40B4-BE49-F238E27FC236}">
                <a16:creationId xmlns:a16="http://schemas.microsoft.com/office/drawing/2014/main" id="{C31D5711-52DA-233F-D3D8-21C68DB46728}"/>
              </a:ext>
            </a:extLst>
          </p:cNvPr>
          <p:cNvSpPr>
            <a:spLocks noGrp="1"/>
          </p:cNvSpPr>
          <p:nvPr/>
        </p:nvSpPr>
        <p:spPr>
          <a:xfrm>
            <a:off x="2529445" y="2387518"/>
            <a:ext cx="8399914" cy="1133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rgbClr val="00446A"/>
                </a:solidFill>
                <a:effectLst/>
                <a:uLnTx/>
                <a:uFillTx/>
                <a:latin typeface="Lato"/>
              </a:rPr>
              <a:t>Brian Dell, Program Manager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Lato"/>
                <a:hlinkClick r:id="rId7"/>
              </a:rPr>
              <a:t>bdell@nctcog.org</a:t>
            </a: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Lato"/>
              </a:rPr>
              <a:t> </a:t>
            </a: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rgbClr val="00446A"/>
                </a:solidFill>
                <a:effectLst/>
                <a:uLnTx/>
                <a:uFillTx/>
                <a:latin typeface="Lato"/>
              </a:rPr>
              <a:t>| 817-704-5694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446A"/>
              </a:solidFill>
              <a:effectLst/>
              <a:uLnTx/>
              <a:uFillTx/>
              <a:latin typeface="Lato"/>
            </a:endParaRPr>
          </a:p>
        </p:txBody>
      </p:sp>
      <p:sp>
        <p:nvSpPr>
          <p:cNvPr id="30" name="Content Placeholder 9">
            <a:extLst>
              <a:ext uri="{FF2B5EF4-FFF2-40B4-BE49-F238E27FC236}">
                <a16:creationId xmlns:a16="http://schemas.microsoft.com/office/drawing/2014/main" id="{E8A49865-C496-0DA9-42C8-B92A5E555EE9}"/>
              </a:ext>
            </a:extLst>
          </p:cNvPr>
          <p:cNvSpPr>
            <a:spLocks noGrp="1"/>
          </p:cNvSpPr>
          <p:nvPr/>
        </p:nvSpPr>
        <p:spPr>
          <a:xfrm>
            <a:off x="2529445" y="3602885"/>
            <a:ext cx="8399914" cy="1133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446A"/>
              </a:solidFill>
              <a:effectLst/>
              <a:uLnTx/>
              <a:uFillTx/>
              <a:latin typeface="Lat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F58ECA-29B6-75B5-C84D-A62F423FE282}"/>
              </a:ext>
            </a:extLst>
          </p:cNvPr>
          <p:cNvSpPr txBox="1"/>
          <p:nvPr/>
        </p:nvSpPr>
        <p:spPr>
          <a:xfrm>
            <a:off x="2529444" y="3671321"/>
            <a:ext cx="8399913" cy="99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rgbClr val="00446A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Christie Gotti, Senior Program Manager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  <a:hlinkClick r:id="rId8"/>
              </a:rPr>
              <a:t>cgotti@nctcog.org</a:t>
            </a: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rgbClr val="00446A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| 817-608-2338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446A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313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765D3-E569-672B-BC8B-E3DE6E7C8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0D08D-E97F-41F2-E1C0-E3EADDE066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9F105-20CA-4B15-7D05-5BF71F9629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00AE8B-C235-3F27-2A26-2E1A2E1240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8437" y="1363943"/>
            <a:ext cx="10515600" cy="450373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The Regional Transportation Council (RTC) typically considers extending existing and funding new Management and Operations projects/programs every three years.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Includes many legacy projects that the RTC has funded for several years such as the Vanpool Program, Mobility Assistance Patrol, etc.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The last full review occurred in 2022 and projects were funded through Fiscal Year (FY) 2026.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Now, recommending funding for FY2027-2029 projects and programs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21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EFD5D5-63EE-40AB-96B3-89207F3C9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83" y="250992"/>
            <a:ext cx="10655363" cy="886459"/>
          </a:xfrm>
        </p:spPr>
        <p:txBody>
          <a:bodyPr>
            <a:normAutofit/>
          </a:bodyPr>
          <a:lstStyle/>
          <a:p>
            <a:r>
              <a:rPr lang="en-US" sz="4400" dirty="0"/>
              <a:t>PURPOSE OF THE PROGRAM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5AE55E2-8B59-465F-A8B4-985058B1C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CCAA2FD-C961-48C3-9FF5-40FA497CC7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880DA03-7604-660D-C997-944D22F5F840}"/>
              </a:ext>
            </a:extLst>
          </p:cNvPr>
          <p:cNvSpPr txBox="1">
            <a:spLocks/>
          </p:cNvSpPr>
          <p:nvPr/>
        </p:nvSpPr>
        <p:spPr>
          <a:xfrm>
            <a:off x="610883" y="1601991"/>
            <a:ext cx="11282069" cy="428981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Provides funding in addition to Transportation Planning Funds (TPF) to conduct operations, planning, and implementation activities </a:t>
            </a:r>
          </a:p>
          <a:p>
            <a:pPr lvl="1"/>
            <a:r>
              <a:rPr lang="en-US" sz="2000" dirty="0">
                <a:latin typeface="Lato" panose="020F0502020204030203" pitchFamily="34" charset="0"/>
                <a:cs typeface="Arial" panose="020B0604020202020204" pitchFamily="34" charset="0"/>
              </a:rPr>
              <a:t>Funds items ineligible for TPF</a:t>
            </a:r>
          </a:p>
          <a:p>
            <a:pPr>
              <a:buClrTx/>
            </a:pPr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Assigns resources for RTC priorities and air quality initiatives</a:t>
            </a:r>
          </a:p>
          <a:p>
            <a:pPr>
              <a:buClrTx/>
            </a:pPr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Ensures existing programs and projects can be continued without interruption in FY2027-2029</a:t>
            </a:r>
          </a:p>
          <a:p>
            <a:pPr>
              <a:buClrTx/>
            </a:pPr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Surface Transportation Block Grant (STBG), Congestion Mitigation and Air Quality Improvement Program (CMAQ), and regional funds will be proposed for the FY2027-2029 program</a:t>
            </a:r>
          </a:p>
          <a:p>
            <a:pPr>
              <a:buClrTx/>
            </a:pPr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Ensures CMAQ and STBG funding is obligated in a timely manner</a:t>
            </a:r>
            <a:endParaRPr lang="en-US" dirty="0"/>
          </a:p>
          <a:p>
            <a:pPr marL="227013" indent="-227013"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46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15652-21C9-724B-405F-ABCDC763A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C8E763-E6C8-109D-C85E-F7E3B8D3E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31" y="338954"/>
            <a:ext cx="9255644" cy="886459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Raleway" pitchFamily="2" charset="0"/>
                <a:cs typeface="Arial" panose="020B0604020202020204" pitchFamily="34" charset="0"/>
              </a:rPr>
              <a:t>PROGRAM AND PROJECT TYPES</a:t>
            </a:r>
            <a:endParaRPr lang="en-US" sz="44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BC3866F-E3E8-C106-493F-2EA878E765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BA95FE-D462-9804-BE1E-9AF2B73D01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5FBED99-E059-EC2D-541A-6D7D4590F6A9}"/>
              </a:ext>
            </a:extLst>
          </p:cNvPr>
          <p:cNvSpPr txBox="1">
            <a:spLocks/>
          </p:cNvSpPr>
          <p:nvPr/>
        </p:nvSpPr>
        <p:spPr>
          <a:xfrm>
            <a:off x="620341" y="1490104"/>
            <a:ext cx="11282069" cy="4690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Arial" panose="020B0604020202020204" pitchFamily="34" charset="0"/>
              </a:rPr>
              <a:t>Management &amp; Operations (M&amp;O)</a:t>
            </a:r>
          </a:p>
          <a:p>
            <a:pPr marL="233362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Arial" panose="020B0604020202020204" pitchFamily="34" charset="0"/>
              </a:rPr>
              <a:t>(Mobility Assistance Patrol, Work Zone Data, etc.)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Arial" panose="020B0604020202020204" pitchFamily="34" charset="0"/>
              </a:rPr>
              <a:t>NCTCOG-Implemented</a:t>
            </a:r>
          </a:p>
          <a:p>
            <a:pPr marL="233362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Arial" panose="020B0604020202020204" pitchFamily="34" charset="0"/>
              </a:rPr>
              <a:t>(Project Tracking, Planning Efforts, Data Collection, etc.)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Arial" panose="020B0604020202020204" pitchFamily="34" charset="0"/>
              </a:rPr>
              <a:t>Regional/Air Quality Projects and Programs</a:t>
            </a:r>
          </a:p>
          <a:p>
            <a:pPr marL="233363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Arial" panose="020B0604020202020204" pitchFamily="34" charset="0"/>
              </a:rPr>
              <a:t>(Aviation, Employer Trip Reduction, Regional Traffic Signal Retiming, etc.)</a:t>
            </a:r>
            <a:endParaRPr lang="en-US" dirty="0"/>
          </a:p>
          <a:p>
            <a:pPr marL="227013" indent="-227013"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714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68D1A-92BD-D79A-2278-1E35D2C3F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D7DC15-7952-A949-052A-EAE22CFD5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11" y="319088"/>
            <a:ext cx="10655363" cy="88645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Raleway" pitchFamily="2" charset="0"/>
                <a:cs typeface="Arial" panose="020B0604020202020204" pitchFamily="34" charset="0"/>
              </a:rPr>
              <a:t>IMPORTANCE OF REGIONAL AIR </a:t>
            </a:r>
            <a:br>
              <a:rPr lang="en-US" b="1" dirty="0">
                <a:latin typeface="Raleway" pitchFamily="2" charset="0"/>
                <a:cs typeface="Arial" panose="020B0604020202020204" pitchFamily="34" charset="0"/>
              </a:rPr>
            </a:br>
            <a:r>
              <a:rPr lang="en-US" b="1" dirty="0">
                <a:latin typeface="Raleway" pitchFamily="2" charset="0"/>
                <a:cs typeface="Arial" panose="020B0604020202020204" pitchFamily="34" charset="0"/>
              </a:rPr>
              <a:t>QUALITY AND M&amp;O PROJECTS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4A79E5B-969A-4299-7827-19C6D165BF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29ABE0A-DF1D-3F58-C192-1F1B9E1848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9A9B25-0752-CD50-F58A-F3488A6618CF}"/>
              </a:ext>
            </a:extLst>
          </p:cNvPr>
          <p:cNvSpPr txBox="1">
            <a:spLocks/>
          </p:cNvSpPr>
          <p:nvPr/>
        </p:nvSpPr>
        <p:spPr>
          <a:xfrm>
            <a:off x="619934" y="1434357"/>
            <a:ext cx="5439249" cy="492199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  <a:buClrTx/>
            </a:pPr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Air Quality Conformity test results must be below EPA’s Motor Vehicle Emission Budget (MVEB).</a:t>
            </a:r>
          </a:p>
          <a:p>
            <a:pPr>
              <a:spcBef>
                <a:spcPts val="1800"/>
              </a:spcBef>
              <a:buClrTx/>
            </a:pPr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Previous RTC air quality projects and programs have allowed region to stay below the budget.</a:t>
            </a:r>
          </a:p>
          <a:p>
            <a:pPr>
              <a:spcBef>
                <a:spcPts val="1800"/>
              </a:spcBef>
              <a:buClrTx/>
            </a:pPr>
            <a:r>
              <a:rPr lang="en-US" sz="2400" dirty="0">
                <a:latin typeface="Lato" panose="020F0502020204030203" pitchFamily="34" charset="0"/>
                <a:cs typeface="Arial" panose="020B0604020202020204" pitchFamily="34" charset="0"/>
              </a:rPr>
              <a:t>As we work towards long-range air quality targets, these programs can help tip the scales.</a:t>
            </a:r>
            <a:endParaRPr lang="en-US" dirty="0"/>
          </a:p>
          <a:p>
            <a:pPr marL="227013" indent="-227013"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EF75C9-4B48-8916-2B4C-EAEC3C65E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298" y="1434357"/>
            <a:ext cx="4877502" cy="343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07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F9F60-16E5-A144-5263-FA232AC78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17FB9F-4304-C510-17B4-A82488D5F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11" y="319088"/>
            <a:ext cx="10655363" cy="886459"/>
          </a:xfrm>
        </p:spPr>
        <p:txBody>
          <a:bodyPr>
            <a:normAutofit fontScale="90000"/>
          </a:bodyPr>
          <a:lstStyle/>
          <a:p>
            <a:r>
              <a:rPr lang="en-US" dirty="0"/>
              <a:t>M&amp;O FUNDING SUMMARY FOR THREE </a:t>
            </a:r>
            <a:r>
              <a:rPr lang="en-US"/>
              <a:t>YEARS </a:t>
            </a:r>
            <a:br>
              <a:rPr lang="en-US"/>
            </a:br>
            <a:r>
              <a:rPr lang="en-US" sz="3600"/>
              <a:t>($ </a:t>
            </a:r>
            <a:r>
              <a:rPr lang="en-US" sz="3600" dirty="0"/>
              <a:t>IN MILLIONS)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B21531-04E6-8F7D-4FEA-2D492B98EC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A7C9626-27DC-B465-81F5-344CE90914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5BBFF8A-465D-B8BF-073D-FEB1DED97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583879"/>
              </p:ext>
            </p:extLst>
          </p:nvPr>
        </p:nvGraphicFramePr>
        <p:xfrm>
          <a:off x="1402702" y="1625600"/>
          <a:ext cx="9386596" cy="379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1127">
                  <a:extLst>
                    <a:ext uri="{9D8B030D-6E8A-4147-A177-3AD203B41FA5}">
                      <a16:colId xmlns:a16="http://schemas.microsoft.com/office/drawing/2014/main" val="1236956640"/>
                    </a:ext>
                  </a:extLst>
                </a:gridCol>
                <a:gridCol w="4105469">
                  <a:extLst>
                    <a:ext uri="{9D8B030D-6E8A-4147-A177-3AD203B41FA5}">
                      <a16:colId xmlns:a16="http://schemas.microsoft.com/office/drawing/2014/main" val="18044227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RTC Share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39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Implementation/Operations Activities (e.g., Auto Occupancy, Special Events, Mobility Assistance Patrol)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</a:t>
                      </a:r>
                      <a:r>
                        <a:rPr lang="en-US" dirty="0" err="1"/>
                        <a:t>44.60M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03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Air Quality Initiatives (e.g., Education, Regional Strategies, Signal Retiming)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</a:t>
                      </a:r>
                      <a:r>
                        <a:rPr lang="en-US" dirty="0" err="1"/>
                        <a:t>18.57M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198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Planning Activities, Data Collection, and Engineering 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</a:t>
                      </a:r>
                      <a:r>
                        <a:rPr lang="en-US" dirty="0" err="1"/>
                        <a:t>15.77M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86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Travel Demand Management/Transit (e.g., Employee Trip Reduction and Vanpool Program)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</a:t>
                      </a:r>
                      <a:r>
                        <a:rPr lang="en-US" dirty="0" err="1"/>
                        <a:t>5.96M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700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300" b="1" dirty="0"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2300" b="1" dirty="0" err="1">
                          <a:solidFill>
                            <a:schemeClr val="tx1"/>
                          </a:solidFill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84.90M</a:t>
                      </a:r>
                      <a:endParaRPr lang="en-US" sz="2300" b="1" dirty="0">
                        <a:solidFill>
                          <a:schemeClr val="tx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416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039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325C0-5212-FF4D-C43F-4281D5567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0DF84B-FD44-0311-C52D-28ECA9598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83" y="250992"/>
            <a:ext cx="10655363" cy="886459"/>
          </a:xfrm>
        </p:spPr>
        <p:txBody>
          <a:bodyPr>
            <a:normAutofit fontScale="90000"/>
          </a:bodyPr>
          <a:lstStyle/>
          <a:p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Raleway" pitchFamily="2" charset="0"/>
                <a:ea typeface="+mj-ea"/>
                <a:cs typeface="Arial" panose="020B0604020202020204" pitchFamily="34" charset="0"/>
              </a:rPr>
              <a:t>Details on Proposed Funding (THREE YEARS)</a:t>
            </a:r>
            <a:endParaRPr lang="en-US" sz="44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1E548A8-351B-8818-48C3-C631C12B45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21627FF-E96D-D1B7-80F9-7D3B7F4465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8D1C76D-31C4-13F9-1CE1-8509850CE28C}"/>
              </a:ext>
            </a:extLst>
          </p:cNvPr>
          <p:cNvSpPr txBox="1">
            <a:spLocks/>
          </p:cNvSpPr>
          <p:nvPr/>
        </p:nvSpPr>
        <p:spPr>
          <a:xfrm>
            <a:off x="610883" y="1284090"/>
            <a:ext cx="11282069" cy="496741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Tx/>
            </a:pPr>
            <a:r>
              <a:rPr lang="en-US" sz="2000" dirty="0">
                <a:latin typeface="Lato" panose="020F0502020204030203" pitchFamily="34" charset="0"/>
                <a:cs typeface="Arial" panose="020B0604020202020204" pitchFamily="34" charset="0"/>
              </a:rPr>
              <a:t>A portion of the requested funding is to be used by NCTCOG staff to implement regional projects and programs.</a:t>
            </a:r>
          </a:p>
          <a:p>
            <a:pPr>
              <a:lnSpc>
                <a:spcPct val="120000"/>
              </a:lnSpc>
              <a:spcBef>
                <a:spcPts val="0"/>
              </a:spcBef>
              <a:buClrTx/>
            </a:pPr>
            <a:r>
              <a:rPr lang="en-US" sz="2000" dirty="0">
                <a:latin typeface="Lato" panose="020F0502020204030203" pitchFamily="34" charset="0"/>
                <a:cs typeface="Arial" panose="020B0604020202020204" pitchFamily="34" charset="0"/>
              </a:rPr>
              <a:t>The balance will be passed through to other agencies in the region for pass-through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1800" dirty="0">
                <a:latin typeface="Lato" panose="020F0502020204030203" pitchFamily="34" charset="0"/>
                <a:cs typeface="Arial" panose="020B0604020202020204" pitchFamily="34" charset="0"/>
              </a:rPr>
              <a:t>Direct pass-through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1800" dirty="0">
                <a:latin typeface="Lato" panose="020F0502020204030203" pitchFamily="34" charset="0"/>
                <a:cs typeface="Arial" panose="020B0604020202020204" pitchFamily="34" charset="0"/>
              </a:rPr>
              <a:t>Indirect pass-through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000" dirty="0">
                <a:latin typeface="Lato" panose="020F0502020204030203" pitchFamily="34" charset="0"/>
                <a:cs typeface="Arial" panose="020B0604020202020204" pitchFamily="34" charset="0"/>
              </a:rPr>
              <a:t>~66% of funding will be pass-through to transportation entities</a:t>
            </a:r>
          </a:p>
          <a:p>
            <a:pPr marL="227013" indent="-227013"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3298AE-7F37-46D9-F271-81DA2BAD2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834074"/>
              </p:ext>
            </p:extLst>
          </p:nvPr>
        </p:nvGraphicFramePr>
        <p:xfrm>
          <a:off x="1475941" y="3643402"/>
          <a:ext cx="8925245" cy="2427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4532">
                  <a:extLst>
                    <a:ext uri="{9D8B030D-6E8A-4147-A177-3AD203B41FA5}">
                      <a16:colId xmlns:a16="http://schemas.microsoft.com/office/drawing/2014/main" val="1513438512"/>
                    </a:ext>
                  </a:extLst>
                </a:gridCol>
                <a:gridCol w="2880713">
                  <a:extLst>
                    <a:ext uri="{9D8B030D-6E8A-4147-A177-3AD203B41FA5}">
                      <a16:colId xmlns:a16="http://schemas.microsoft.com/office/drawing/2014/main" val="45597418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Category of Expenditure</a:t>
                      </a:r>
                      <a:endParaRPr lang="en-US" sz="2000" dirty="0"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M&amp;O Funding Amount</a:t>
                      </a:r>
                      <a:endParaRPr lang="en-US" sz="2000" dirty="0"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616132"/>
                  </a:ext>
                </a:extLst>
              </a:tr>
              <a:tr h="472022">
                <a:tc>
                  <a:txBody>
                    <a:bodyPr/>
                    <a:lstStyle/>
                    <a:p>
                      <a:r>
                        <a:rPr lang="en-US" sz="1800" dirty="0"/>
                        <a:t>NCTCOG-Implemented (staff time for three years)</a:t>
                      </a:r>
                      <a:endParaRPr lang="en-US" sz="1800" dirty="0"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</a:t>
                      </a:r>
                      <a:r>
                        <a:rPr lang="en-US" sz="1800"/>
                        <a:t>28.47M</a:t>
                      </a:r>
                      <a:endParaRPr lang="en-US" sz="1800" dirty="0"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1164247"/>
                  </a:ext>
                </a:extLst>
              </a:tr>
              <a:tr h="401108">
                <a:tc>
                  <a:txBody>
                    <a:bodyPr/>
                    <a:lstStyle/>
                    <a:p>
                      <a:r>
                        <a:rPr lang="en-US" sz="1800" dirty="0"/>
                        <a:t>Pass-Through</a:t>
                      </a:r>
                      <a:endParaRPr lang="en-US" sz="1800" dirty="0"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56.43M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 (66%)</a:t>
                      </a:r>
                      <a:endParaRPr lang="en-US" sz="18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2249355"/>
                  </a:ext>
                </a:extLst>
              </a:tr>
              <a:tr h="332666"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Direct Pass-Through (e.g., Vanpool, Signal Retiming)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39.69M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165911"/>
                  </a:ext>
                </a:extLst>
              </a:tr>
              <a:tr h="332666"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Indirect Pass-Through (e.g., Travel Survey, </a:t>
                      </a:r>
                      <a:r>
                        <a:rPr lang="en-US" sz="1800" b="1" dirty="0" err="1"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GoCarma</a:t>
                      </a:r>
                      <a:r>
                        <a:rPr lang="en-US" sz="1800" b="1" dirty="0"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b="1">
                          <a:solidFill>
                            <a:schemeClr val="tx1"/>
                          </a:solidFill>
                          <a:latin typeface="Lato" panose="020F0502020204030203" pitchFamily="34" charset="0"/>
                          <a:cs typeface="Arial" panose="020B0604020202020204" pitchFamily="34" charset="0"/>
                        </a:rPr>
                        <a:t>16.74M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049126"/>
                  </a:ext>
                </a:extLst>
              </a:tr>
              <a:tr h="332666"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/>
                        <a:t>Total</a:t>
                      </a:r>
                      <a:endParaRPr lang="en-US" sz="1800" b="1" dirty="0"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</a:rPr>
                        <a:t>84.90M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150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7956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5BB8D-22CD-E127-FE8D-058B8B11D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13" y="30292"/>
            <a:ext cx="10515600" cy="1325563"/>
          </a:xfrm>
        </p:spPr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C62EF4-DEC2-8444-B1E5-88D6C835BF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7B3CF-CC12-B54F-DD1B-01A7B3B3A2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B91C761-EFF1-F159-C62B-669D6823BC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4693034"/>
              </p:ext>
            </p:extLst>
          </p:nvPr>
        </p:nvGraphicFramePr>
        <p:xfrm>
          <a:off x="509451" y="2155144"/>
          <a:ext cx="11173097" cy="3161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5637">
                  <a:extLst>
                    <a:ext uri="{9D8B030D-6E8A-4147-A177-3AD203B41FA5}">
                      <a16:colId xmlns:a16="http://schemas.microsoft.com/office/drawing/2014/main" val="411697053"/>
                    </a:ext>
                  </a:extLst>
                </a:gridCol>
                <a:gridCol w="3787460">
                  <a:extLst>
                    <a:ext uri="{9D8B030D-6E8A-4147-A177-3AD203B41FA5}">
                      <a16:colId xmlns:a16="http://schemas.microsoft.com/office/drawing/2014/main" val="795007656"/>
                    </a:ext>
                  </a:extLst>
                </a:gridCol>
              </a:tblGrid>
              <a:tr h="70769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Meeting/Task</a:t>
                      </a:r>
                      <a:endParaRPr lang="en-US" sz="3200" dirty="0">
                        <a:solidFill>
                          <a:schemeClr val="bg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Date</a:t>
                      </a:r>
                      <a:endParaRPr lang="en-US" sz="3200" dirty="0">
                        <a:solidFill>
                          <a:schemeClr val="bg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/>
                </a:tc>
                <a:extLst>
                  <a:ext uri="{0D108BD9-81ED-4DB2-BD59-A6C34878D82A}">
                    <a16:rowId xmlns:a16="http://schemas.microsoft.com/office/drawing/2014/main" val="3720138451"/>
                  </a:ext>
                </a:extLst>
              </a:tr>
              <a:tr h="6133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RTC Information</a:t>
                      </a:r>
                      <a:endParaRPr lang="en-US" sz="2800" dirty="0">
                        <a:latin typeface="Lato" panose="020F0502020204030203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November 13, 2025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 anchor="ctr"/>
                </a:tc>
                <a:extLst>
                  <a:ext uri="{0D108BD9-81ED-4DB2-BD59-A6C34878D82A}">
                    <a16:rowId xmlns:a16="http://schemas.microsoft.com/office/drawing/2014/main" val="3453291026"/>
                  </a:ext>
                </a:extLst>
              </a:tr>
              <a:tr h="6133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Public Involvement</a:t>
                      </a:r>
                      <a:endParaRPr lang="en-US" sz="2800" dirty="0">
                        <a:latin typeface="Lato" panose="020F0502020204030203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November 2025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 anchor="ctr"/>
                </a:tc>
                <a:extLst>
                  <a:ext uri="{0D108BD9-81ED-4DB2-BD59-A6C34878D82A}">
                    <a16:rowId xmlns:a16="http://schemas.microsoft.com/office/drawing/2014/main" val="2664467518"/>
                  </a:ext>
                </a:extLst>
              </a:tr>
              <a:tr h="6133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/>
                        <a:t>STTC Action</a:t>
                      </a:r>
                      <a:endParaRPr lang="en-US" sz="2800" b="0" dirty="0">
                        <a:latin typeface="Lato" panose="020F0502020204030203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December 5, 2025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 anchor="ctr"/>
                </a:tc>
                <a:extLst>
                  <a:ext uri="{0D108BD9-81ED-4DB2-BD59-A6C34878D82A}">
                    <a16:rowId xmlns:a16="http://schemas.microsoft.com/office/drawing/2014/main" val="4040373268"/>
                  </a:ext>
                </a:extLst>
              </a:tr>
              <a:tr h="6133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/>
                        <a:t>RTC Action</a:t>
                      </a:r>
                      <a:endParaRPr lang="en-US" sz="2800" b="1" dirty="0">
                        <a:latin typeface="Lato" panose="020F0502020204030203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December 11, 2025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 marL="82236" marR="82236" anchor="ctr"/>
                </a:tc>
                <a:extLst>
                  <a:ext uri="{0D108BD9-81ED-4DB2-BD59-A6C34878D82A}">
                    <a16:rowId xmlns:a16="http://schemas.microsoft.com/office/drawing/2014/main" val="1265254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0074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03EB6-B69A-5519-BDD0-77A033A59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752" y="383193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b="1" dirty="0"/>
              <a:t>REQUESTED ACTION – FUNDING FOR 2027-2029 MANAGEMENT, OPERATIONS, AND AIR QUALITY PROGRAM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5D8765-5BE9-F138-D871-8007B25E58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NCTCOG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D9C88-F800-92B7-0843-80E9BB4C59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B4771B-AE04-41F8-8441-EC7D184086A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5CAEB4D-E326-20BD-8B0C-69A153E62B4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7752" y="1708756"/>
            <a:ext cx="10515600" cy="4422682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600" dirty="0" err="1"/>
              <a:t>RTC</a:t>
            </a:r>
            <a:r>
              <a:rPr lang="en-US" sz="2600" dirty="0"/>
              <a:t> approval of:</a:t>
            </a:r>
          </a:p>
          <a:p>
            <a:pPr marL="914400" lvl="1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Proposed projects and programs listed in Electronic Item 6.3</a:t>
            </a:r>
          </a:p>
          <a:p>
            <a:pPr marL="914400" lvl="1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Administratively amending the Transportation Improvement Program (TIP)/Statewide Transportation Improvement Program (STIP) and updating any administrative and/or planning documents as needed to incorporate these changes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5E605D-CFE1-110B-0327-641B35988D52}"/>
              </a:ext>
            </a:extLst>
          </p:cNvPr>
          <p:cNvSpPr txBox="1"/>
          <p:nvPr/>
        </p:nvSpPr>
        <p:spPr>
          <a:xfrm>
            <a:off x="620341" y="5835902"/>
            <a:ext cx="618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RTC</a:t>
            </a:r>
            <a:r>
              <a:rPr lang="en-US" dirty="0"/>
              <a:t> Action Item – </a:t>
            </a:r>
            <a:r>
              <a:rPr lang="en-US" dirty="0">
                <a:solidFill>
                  <a:srgbClr val="00446A"/>
                </a:solidFill>
              </a:rPr>
              <a:t>December 11, 2025</a:t>
            </a:r>
          </a:p>
        </p:txBody>
      </p:sp>
    </p:spTree>
    <p:extLst>
      <p:ext uri="{BB962C8B-B14F-4D97-AF65-F5344CB8AC3E}">
        <p14:creationId xmlns:p14="http://schemas.microsoft.com/office/powerpoint/2010/main" val="238443632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NCTCOG">
      <a:dk1>
        <a:srgbClr val="00446A"/>
      </a:dk1>
      <a:lt1>
        <a:srgbClr val="FFFFFF"/>
      </a:lt1>
      <a:dk2>
        <a:srgbClr val="00446A"/>
      </a:dk2>
      <a:lt2>
        <a:srgbClr val="FFFFFF"/>
      </a:lt2>
      <a:accent1>
        <a:srgbClr val="ED7D31"/>
      </a:accent1>
      <a:accent2>
        <a:srgbClr val="CAA22C"/>
      </a:accent2>
      <a:accent3>
        <a:srgbClr val="A5A5A5"/>
      </a:accent3>
      <a:accent4>
        <a:srgbClr val="FFC000"/>
      </a:accent4>
      <a:accent5>
        <a:srgbClr val="5B9BD5"/>
      </a:accent5>
      <a:accent6>
        <a:srgbClr val="969696"/>
      </a:accent6>
      <a:hlink>
        <a:srgbClr val="8EAADB"/>
      </a:hlink>
      <a:folHlink>
        <a:srgbClr val="8EAADB"/>
      </a:folHlink>
    </a:clrScheme>
    <a:fontScheme name="Dept Template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TCOG_lighttheme" id="{8A178539-173F-44F4-A4CA-80D4380D4BC9}" vid="{F872CE78-3CC2-4678-AC14-1AFCCBAA39A1}"/>
    </a:ext>
  </a:extLst>
</a:theme>
</file>

<file path=ppt/theme/theme2.xml><?xml version="1.0" encoding="utf-8"?>
<a:theme xmlns:a="http://schemas.openxmlformats.org/drawingml/2006/main" name="White Background">
  <a:themeElements>
    <a:clrScheme name="NCTCOG">
      <a:dk1>
        <a:srgbClr val="00446A"/>
      </a:dk1>
      <a:lt1>
        <a:srgbClr val="FFFFFF"/>
      </a:lt1>
      <a:dk2>
        <a:srgbClr val="00446A"/>
      </a:dk2>
      <a:lt2>
        <a:srgbClr val="FFFFFF"/>
      </a:lt2>
      <a:accent1>
        <a:srgbClr val="ED7D31"/>
      </a:accent1>
      <a:accent2>
        <a:srgbClr val="CAA22C"/>
      </a:accent2>
      <a:accent3>
        <a:srgbClr val="A5A5A5"/>
      </a:accent3>
      <a:accent4>
        <a:srgbClr val="FFC000"/>
      </a:accent4>
      <a:accent5>
        <a:srgbClr val="5B9BD5"/>
      </a:accent5>
      <a:accent6>
        <a:srgbClr val="969696"/>
      </a:accent6>
      <a:hlink>
        <a:srgbClr val="8EAADB"/>
      </a:hlink>
      <a:folHlink>
        <a:srgbClr val="8EAADB"/>
      </a:folHlink>
    </a:clrScheme>
    <a:fontScheme name="Dept Template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TCOG_lighttheme" id="{8A178539-173F-44F4-A4CA-80D4380D4BC9}" vid="{81E44D0D-4589-4023-A325-76897C07BC22}"/>
    </a:ext>
  </a:extLst>
</a:theme>
</file>

<file path=ppt/theme/theme3.xml><?xml version="1.0" encoding="utf-8"?>
<a:theme xmlns:a="http://schemas.openxmlformats.org/drawingml/2006/main" name="Blue Background">
  <a:themeElements>
    <a:clrScheme name="Strat Comm">
      <a:dk1>
        <a:srgbClr val="00446A"/>
      </a:dk1>
      <a:lt1>
        <a:sysClr val="window" lastClr="FFFFFF"/>
      </a:lt1>
      <a:dk2>
        <a:srgbClr val="00446A"/>
      </a:dk2>
      <a:lt2>
        <a:srgbClr val="FFFFFF"/>
      </a:lt2>
      <a:accent1>
        <a:srgbClr val="F57E25"/>
      </a:accent1>
      <a:accent2>
        <a:srgbClr val="CAA22C"/>
      </a:accent2>
      <a:accent3>
        <a:srgbClr val="A5A5A5"/>
      </a:accent3>
      <a:accent4>
        <a:srgbClr val="00446A"/>
      </a:accent4>
      <a:accent5>
        <a:srgbClr val="FFFFFF"/>
      </a:accent5>
      <a:accent6>
        <a:srgbClr val="969696"/>
      </a:accent6>
      <a:hlink>
        <a:srgbClr val="8EAADB"/>
      </a:hlink>
      <a:folHlink>
        <a:srgbClr val="8EAADB"/>
      </a:folHlink>
    </a:clrScheme>
    <a:fontScheme name="Dept Template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TCOG_lighttheme" id="{8A178539-173F-44F4-A4CA-80D4380D4BC9}" vid="{43085265-A0DA-4278-AEBB-907195C9CE72}"/>
    </a:ext>
  </a:extLst>
</a:theme>
</file>

<file path=ppt/theme/theme4.xml><?xml version="1.0" encoding="utf-8"?>
<a:theme xmlns:a="http://schemas.openxmlformats.org/drawingml/2006/main" name="Miscellaneous">
  <a:themeElements>
    <a:clrScheme name="NCTCOG">
      <a:dk1>
        <a:srgbClr val="00446A"/>
      </a:dk1>
      <a:lt1>
        <a:srgbClr val="FFFFFF"/>
      </a:lt1>
      <a:dk2>
        <a:srgbClr val="00446A"/>
      </a:dk2>
      <a:lt2>
        <a:srgbClr val="FFFFFF"/>
      </a:lt2>
      <a:accent1>
        <a:srgbClr val="ED7D31"/>
      </a:accent1>
      <a:accent2>
        <a:srgbClr val="CAA22C"/>
      </a:accent2>
      <a:accent3>
        <a:srgbClr val="A5A5A5"/>
      </a:accent3>
      <a:accent4>
        <a:srgbClr val="FFC000"/>
      </a:accent4>
      <a:accent5>
        <a:srgbClr val="5B9BD5"/>
      </a:accent5>
      <a:accent6>
        <a:srgbClr val="969696"/>
      </a:accent6>
      <a:hlink>
        <a:srgbClr val="8EAADB"/>
      </a:hlink>
      <a:folHlink>
        <a:srgbClr val="8EAADB"/>
      </a:folHlink>
    </a:clrScheme>
    <a:fontScheme name="Dept Template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TCOG_lighttheme" id="{8A178539-173F-44F4-A4CA-80D4380D4BC9}" vid="{B3AFE9B4-9986-4798-8199-47A5CB5BB76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061e953-577f-44bc-90d4-dd6552c79708}" enabled="1" method="Privileged" siteId="{2f5e7ebc-22b0-4fbe-934c-aabddb4e29b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NCTCOG_lighttheme</Template>
  <TotalTime>9515</TotalTime>
  <Words>662</Words>
  <Application>Microsoft Office PowerPoint</Application>
  <PresentationFormat>Widescreen</PresentationFormat>
  <Paragraphs>99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Calibri</vt:lpstr>
      <vt:lpstr>Open Sans</vt:lpstr>
      <vt:lpstr>Arial</vt:lpstr>
      <vt:lpstr>Lato</vt:lpstr>
      <vt:lpstr>Raleway</vt:lpstr>
      <vt:lpstr>Lato Black</vt:lpstr>
      <vt:lpstr>Aptos</vt:lpstr>
      <vt:lpstr>Lato Bold</vt:lpstr>
      <vt:lpstr>Covers</vt:lpstr>
      <vt:lpstr>White Background</vt:lpstr>
      <vt:lpstr>Blue Background</vt:lpstr>
      <vt:lpstr>Miscellaneous</vt:lpstr>
      <vt:lpstr>PowerPoint Presentation</vt:lpstr>
      <vt:lpstr>BACKGROUND</vt:lpstr>
      <vt:lpstr>PURPOSE OF THE PROGRAM</vt:lpstr>
      <vt:lpstr>PROGRAM AND PROJECT TYPES</vt:lpstr>
      <vt:lpstr>IMPORTANCE OF REGIONAL AIR  QUALITY AND M&amp;O PROJECTS</vt:lpstr>
      <vt:lpstr>M&amp;O FUNDING SUMMARY FOR THREE YEARS  ($ IN MILLIONS)</vt:lpstr>
      <vt:lpstr>Details on Proposed Funding (THREE YEARS)</vt:lpstr>
      <vt:lpstr>TIMELINE</vt:lpstr>
      <vt:lpstr>REQUESTED ACTION – FUNDING FOR 2027-2029 MANAGEMENT, OPERATIONS, AND AIR QUALITY PROGRAM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Dylan Niles</dc:creator>
  <cp:lastModifiedBy>Cody Derrick</cp:lastModifiedBy>
  <cp:revision>111</cp:revision>
  <cp:lastPrinted>2025-12-01T23:22:18Z</cp:lastPrinted>
  <dcterms:created xsi:type="dcterms:W3CDTF">2025-01-15T17:49:23Z</dcterms:created>
  <dcterms:modified xsi:type="dcterms:W3CDTF">2025-12-03T19:42:45Z</dcterms:modified>
</cp:coreProperties>
</file>